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74" r:id="rId2"/>
    <p:sldMasterId id="2147483802" r:id="rId3"/>
    <p:sldMasterId id="2147483842" r:id="rId4"/>
  </p:sldMasterIdLst>
  <p:notesMasterIdLst>
    <p:notesMasterId r:id="rId79"/>
  </p:notesMasterIdLst>
  <p:handoutMasterIdLst>
    <p:handoutMasterId r:id="rId80"/>
  </p:handoutMasterIdLst>
  <p:sldIdLst>
    <p:sldId id="350" r:id="rId5"/>
    <p:sldId id="726" r:id="rId6"/>
    <p:sldId id="467" r:id="rId7"/>
    <p:sldId id="357" r:id="rId8"/>
    <p:sldId id="358" r:id="rId9"/>
    <p:sldId id="591" r:id="rId10"/>
    <p:sldId id="443" r:id="rId11"/>
    <p:sldId id="444" r:id="rId12"/>
    <p:sldId id="461" r:id="rId13"/>
    <p:sldId id="747" r:id="rId14"/>
    <p:sldId id="592" r:id="rId15"/>
    <p:sldId id="593" r:id="rId16"/>
    <p:sldId id="721" r:id="rId17"/>
    <p:sldId id="723" r:id="rId18"/>
    <p:sldId id="725" r:id="rId19"/>
    <p:sldId id="361" r:id="rId20"/>
    <p:sldId id="366" r:id="rId21"/>
    <p:sldId id="588" r:id="rId22"/>
    <p:sldId id="381" r:id="rId23"/>
    <p:sldId id="589" r:id="rId24"/>
    <p:sldId id="744" r:id="rId25"/>
    <p:sldId id="745" r:id="rId26"/>
    <p:sldId id="583" r:id="rId27"/>
    <p:sldId id="455" r:id="rId28"/>
    <p:sldId id="468" r:id="rId29"/>
    <p:sldId id="462" r:id="rId30"/>
    <p:sldId id="387" r:id="rId31"/>
    <p:sldId id="388" r:id="rId32"/>
    <p:sldId id="389" r:id="rId33"/>
    <p:sldId id="437" r:id="rId34"/>
    <p:sldId id="439" r:id="rId35"/>
    <p:sldId id="438" r:id="rId36"/>
    <p:sldId id="458" r:id="rId37"/>
    <p:sldId id="390" r:id="rId38"/>
    <p:sldId id="391" r:id="rId39"/>
    <p:sldId id="393" r:id="rId40"/>
    <p:sldId id="460" r:id="rId41"/>
    <p:sldId id="396" r:id="rId42"/>
    <p:sldId id="397" r:id="rId43"/>
    <p:sldId id="609" r:id="rId44"/>
    <p:sldId id="610" r:id="rId45"/>
    <p:sldId id="611" r:id="rId46"/>
    <p:sldId id="612" r:id="rId47"/>
    <p:sldId id="463" r:id="rId48"/>
    <p:sldId id="464" r:id="rId49"/>
    <p:sldId id="424" r:id="rId50"/>
    <p:sldId id="466" r:id="rId51"/>
    <p:sldId id="743" r:id="rId52"/>
    <p:sldId id="434" r:id="rId53"/>
    <p:sldId id="595" r:id="rId54"/>
    <p:sldId id="596" r:id="rId55"/>
    <p:sldId id="742" r:id="rId56"/>
    <p:sldId id="400" r:id="rId57"/>
    <p:sldId id="447" r:id="rId58"/>
    <p:sldId id="448" r:id="rId59"/>
    <p:sldId id="449" r:id="rId60"/>
    <p:sldId id="450" r:id="rId61"/>
    <p:sldId id="451" r:id="rId62"/>
    <p:sldId id="452" r:id="rId63"/>
    <p:sldId id="598" r:id="rId64"/>
    <p:sldId id="599" r:id="rId65"/>
    <p:sldId id="607" r:id="rId66"/>
    <p:sldId id="415" r:id="rId67"/>
    <p:sldId id="413" r:id="rId68"/>
    <p:sldId id="597" r:id="rId69"/>
    <p:sldId id="454" r:id="rId70"/>
    <p:sldId id="465" r:id="rId71"/>
    <p:sldId id="470" r:id="rId72"/>
    <p:sldId id="471" r:id="rId73"/>
    <p:sldId id="472" r:id="rId74"/>
    <p:sldId id="713" r:id="rId75"/>
    <p:sldId id="714" r:id="rId76"/>
    <p:sldId id="715" r:id="rId77"/>
    <p:sldId id="716" r:id="rId78"/>
  </p:sldIdLst>
  <p:sldSz cx="9144000" cy="6858000" type="screen4x3"/>
  <p:notesSz cx="7099300" cy="102235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1">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66FFCC"/>
    <a:srgbClr val="009ED6"/>
    <a:srgbClr val="00CC00"/>
    <a:srgbClr val="0882B8"/>
    <a:srgbClr val="0D88B3"/>
    <a:srgbClr val="00A7E2"/>
    <a:srgbClr val="008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94536" autoAdjust="0"/>
  </p:normalViewPr>
  <p:slideViewPr>
    <p:cSldViewPr>
      <p:cViewPr varScale="1">
        <p:scale>
          <a:sx n="71" d="100"/>
          <a:sy n="71" d="100"/>
        </p:scale>
        <p:origin x="7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66" d="100"/>
          <a:sy n="66" d="100"/>
        </p:scale>
        <p:origin x="-1608" y="510"/>
      </p:cViewPr>
      <p:guideLst>
        <p:guide orient="horz" pos="3221"/>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1" y="0"/>
            <a:ext cx="3078212" cy="51219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100"/>
            </a:lvl1pPr>
          </a:lstStyle>
          <a:p>
            <a:r>
              <a:rPr lang="en-US" dirty="0" smtClean="0"/>
              <a:t>Mifab HydroMax </a:t>
            </a:r>
            <a:r>
              <a:rPr lang="en-US" dirty="0"/>
              <a:t>Siphonic Roof Drainage System Presentation</a:t>
            </a:r>
          </a:p>
        </p:txBody>
      </p:sp>
      <p:sp>
        <p:nvSpPr>
          <p:cNvPr id="61443" name="Rectangle 3"/>
          <p:cNvSpPr>
            <a:spLocks noGrp="1" noChangeArrowheads="1"/>
          </p:cNvSpPr>
          <p:nvPr>
            <p:ph type="dt" sz="quarter" idx="1"/>
          </p:nvPr>
        </p:nvSpPr>
        <p:spPr bwMode="auto">
          <a:xfrm>
            <a:off x="4019548" y="0"/>
            <a:ext cx="3078212" cy="51219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100"/>
            </a:lvl1pPr>
          </a:lstStyle>
          <a:p>
            <a:endParaRPr lang="en-US"/>
          </a:p>
        </p:txBody>
      </p:sp>
      <p:sp>
        <p:nvSpPr>
          <p:cNvPr id="61444" name="Rectangle 4"/>
          <p:cNvSpPr>
            <a:spLocks noGrp="1" noChangeArrowheads="1"/>
          </p:cNvSpPr>
          <p:nvPr>
            <p:ph type="ftr" sz="quarter" idx="2"/>
          </p:nvPr>
        </p:nvSpPr>
        <p:spPr bwMode="auto">
          <a:xfrm>
            <a:off x="1" y="9711313"/>
            <a:ext cx="3078212" cy="510499"/>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100"/>
            </a:lvl1pPr>
          </a:lstStyle>
          <a:p>
            <a:r>
              <a:rPr lang="en-US" dirty="0"/>
              <a:t>Copyright </a:t>
            </a:r>
            <a:r>
              <a:rPr lang="en-US" dirty="0" smtClean="0"/>
              <a:t>Mifab HydroMax </a:t>
            </a:r>
            <a:r>
              <a:rPr lang="en-US" dirty="0"/>
              <a:t>- 2006</a:t>
            </a:r>
          </a:p>
        </p:txBody>
      </p:sp>
      <p:sp>
        <p:nvSpPr>
          <p:cNvPr id="61445" name="Rectangle 5"/>
          <p:cNvSpPr>
            <a:spLocks noGrp="1" noChangeArrowheads="1"/>
          </p:cNvSpPr>
          <p:nvPr>
            <p:ph type="sldNum" sz="quarter" idx="3"/>
          </p:nvPr>
        </p:nvSpPr>
        <p:spPr bwMode="auto">
          <a:xfrm>
            <a:off x="4019548" y="9711313"/>
            <a:ext cx="3078212" cy="510499"/>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100"/>
            </a:lvl1pPr>
          </a:lstStyle>
          <a:p>
            <a:fld id="{C4006041-9851-436D-928A-4D95F81F3050}" type="slidenum">
              <a:rPr lang="en-US"/>
              <a:pPr/>
              <a:t>‹#›</a:t>
            </a:fld>
            <a:endParaRPr lang="en-US"/>
          </a:p>
        </p:txBody>
      </p:sp>
    </p:spTree>
    <p:extLst>
      <p:ext uri="{BB962C8B-B14F-4D97-AF65-F5344CB8AC3E}">
        <p14:creationId xmlns:p14="http://schemas.microsoft.com/office/powerpoint/2010/main" val="42458671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1" y="0"/>
            <a:ext cx="3078212" cy="51219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defRPr sz="1100"/>
            </a:lvl1pPr>
          </a:lstStyle>
          <a:p>
            <a:r>
              <a:rPr lang="en-US" dirty="0" smtClean="0"/>
              <a:t>Mifab HydroMax </a:t>
            </a:r>
            <a:r>
              <a:rPr lang="en-US" dirty="0"/>
              <a:t>Siphonic Roof Drainage System Presentation</a:t>
            </a:r>
          </a:p>
        </p:txBody>
      </p:sp>
      <p:sp>
        <p:nvSpPr>
          <p:cNvPr id="65539" name="Rectangle 3"/>
          <p:cNvSpPr>
            <a:spLocks noGrp="1" noChangeArrowheads="1"/>
          </p:cNvSpPr>
          <p:nvPr>
            <p:ph type="dt" idx="1"/>
          </p:nvPr>
        </p:nvSpPr>
        <p:spPr bwMode="auto">
          <a:xfrm>
            <a:off x="4019548" y="0"/>
            <a:ext cx="3078212" cy="51219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lvl1pPr algn="r">
              <a:defRPr sz="1100"/>
            </a:lvl1pPr>
          </a:lstStyle>
          <a:p>
            <a:endParaRPr lang="en-US"/>
          </a:p>
        </p:txBody>
      </p:sp>
      <p:sp>
        <p:nvSpPr>
          <p:cNvPr id="65540" name="Rectangle 4"/>
          <p:cNvSpPr>
            <a:spLocks noGrp="1" noRot="1" noChangeAspect="1" noChangeArrowheads="1" noTextEdit="1"/>
          </p:cNvSpPr>
          <p:nvPr>
            <p:ph type="sldImg" idx="2"/>
          </p:nvPr>
        </p:nvSpPr>
        <p:spPr bwMode="auto">
          <a:xfrm>
            <a:off x="993775" y="766763"/>
            <a:ext cx="5111750" cy="3833812"/>
          </a:xfrm>
          <a:prstGeom prst="rect">
            <a:avLst/>
          </a:prstGeom>
          <a:noFill/>
          <a:ln w="9525">
            <a:solidFill>
              <a:srgbClr val="000000"/>
            </a:solidFill>
            <a:miter lim="800000"/>
            <a:headEnd/>
            <a:tailEnd/>
          </a:ln>
          <a:effectLst/>
        </p:spPr>
      </p:sp>
      <p:sp>
        <p:nvSpPr>
          <p:cNvPr id="65541" name="Rectangle 5"/>
          <p:cNvSpPr>
            <a:spLocks noGrp="1" noChangeArrowheads="1"/>
          </p:cNvSpPr>
          <p:nvPr>
            <p:ph type="body" sz="quarter" idx="3"/>
          </p:nvPr>
        </p:nvSpPr>
        <p:spPr bwMode="auto">
          <a:xfrm>
            <a:off x="710239" y="4856502"/>
            <a:ext cx="5678824" cy="4599560"/>
          </a:xfrm>
          <a:prstGeom prst="rect">
            <a:avLst/>
          </a:prstGeom>
          <a:noFill/>
          <a:ln w="9525">
            <a:noFill/>
            <a:miter lim="800000"/>
            <a:headEnd/>
            <a:tailEnd/>
          </a:ln>
          <a:effectLst/>
        </p:spPr>
        <p:txBody>
          <a:bodyPr vert="horz" wrap="square" lIns="91433" tIns="45716" rIns="91433"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542" name="Rectangle 6"/>
          <p:cNvSpPr>
            <a:spLocks noGrp="1" noChangeArrowheads="1"/>
          </p:cNvSpPr>
          <p:nvPr>
            <p:ph type="ftr" sz="quarter" idx="4"/>
          </p:nvPr>
        </p:nvSpPr>
        <p:spPr bwMode="auto">
          <a:xfrm>
            <a:off x="1" y="9711313"/>
            <a:ext cx="3078212" cy="510499"/>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defRPr sz="1100"/>
            </a:lvl1pPr>
          </a:lstStyle>
          <a:p>
            <a:r>
              <a:rPr lang="en-US" dirty="0"/>
              <a:t>Copyright </a:t>
            </a:r>
            <a:r>
              <a:rPr lang="en-US" dirty="0" smtClean="0"/>
              <a:t>Mifab HydroMax </a:t>
            </a:r>
            <a:r>
              <a:rPr lang="en-US" dirty="0"/>
              <a:t>- 2006</a:t>
            </a:r>
          </a:p>
        </p:txBody>
      </p:sp>
      <p:sp>
        <p:nvSpPr>
          <p:cNvPr id="65543" name="Rectangle 7"/>
          <p:cNvSpPr>
            <a:spLocks noGrp="1" noChangeArrowheads="1"/>
          </p:cNvSpPr>
          <p:nvPr>
            <p:ph type="sldNum" sz="quarter" idx="5"/>
          </p:nvPr>
        </p:nvSpPr>
        <p:spPr bwMode="auto">
          <a:xfrm>
            <a:off x="4019548" y="9711313"/>
            <a:ext cx="3078212" cy="510499"/>
          </a:xfrm>
          <a:prstGeom prst="rect">
            <a:avLst/>
          </a:prstGeom>
          <a:noFill/>
          <a:ln w="9525">
            <a:noFill/>
            <a:miter lim="800000"/>
            <a:headEnd/>
            <a:tailEnd/>
          </a:ln>
          <a:effectLst/>
        </p:spPr>
        <p:txBody>
          <a:bodyPr vert="horz" wrap="square" lIns="91433" tIns="45716" rIns="91433" bIns="45716" numCol="1" anchor="b" anchorCtr="0" compatLnSpc="1">
            <a:prstTxWarp prst="textNoShape">
              <a:avLst/>
            </a:prstTxWarp>
          </a:bodyPr>
          <a:lstStyle>
            <a:lvl1pPr algn="r">
              <a:defRPr sz="1100"/>
            </a:lvl1pPr>
          </a:lstStyle>
          <a:p>
            <a:fld id="{7514D21A-C8C4-4EA8-A3BC-AE1541B51FC6}" type="slidenum">
              <a:rPr lang="en-US"/>
              <a:pPr/>
              <a:t>‹#›</a:t>
            </a:fld>
            <a:endParaRPr lang="en-US"/>
          </a:p>
        </p:txBody>
      </p:sp>
    </p:spTree>
    <p:extLst>
      <p:ext uri="{BB962C8B-B14F-4D97-AF65-F5344CB8AC3E}">
        <p14:creationId xmlns:p14="http://schemas.microsoft.com/office/powerpoint/2010/main" val="3365341540"/>
      </p:ext>
    </p:extLst>
  </p:cSld>
  <p:clrMap bg1="lt1" tx1="dk1" bg2="lt2" tx2="dk2" accent1="accent1" accent2="accent2" accent3="accent3" accent4="accent4" accent5="accent5" accent6="accent6" hlink="hlink" folHlink="folHlink"/>
  <p:hf dt="0"/>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buFont typeface="Wingdings" pitchFamily="2" charset="2"/>
              <a:buNone/>
            </a:pPr>
            <a:r>
              <a:rPr lang="en-US" dirty="0" smtClean="0">
                <a:latin typeface="Arial" pitchFamily="34" charset="0"/>
              </a:rPr>
              <a:t>So what is </a:t>
            </a:r>
            <a:r>
              <a:rPr lang="en-GB" sz="2000" b="1" dirty="0">
                <a:latin typeface="Arial" pitchFamily="34" charset="0"/>
              </a:rPr>
              <a:t>Siphonic Roof Drainage?</a:t>
            </a:r>
          </a:p>
          <a:p>
            <a:pPr eaLnBrk="1" hangingPunct="1">
              <a:buFont typeface="Wingdings" pitchFamily="2" charset="2"/>
              <a:buNone/>
            </a:pPr>
            <a:endParaRPr lang="en-GB" b="1" dirty="0" smtClean="0">
              <a:latin typeface="Arial" pitchFamily="34" charset="0"/>
            </a:endParaRPr>
          </a:p>
          <a:p>
            <a:pPr eaLnBrk="1" hangingPunct="1">
              <a:buFont typeface="Wingdings" pitchFamily="2" charset="2"/>
              <a:buNone/>
            </a:pPr>
            <a:r>
              <a:rPr lang="en-GB" b="1" dirty="0" smtClean="0">
                <a:latin typeface="Arial" pitchFamily="34" charset="0"/>
              </a:rPr>
              <a:t>Siphonic Drainage</a:t>
            </a:r>
            <a:r>
              <a:rPr lang="en-GB" dirty="0" smtClean="0">
                <a:latin typeface="Arial" pitchFamily="34" charset="0"/>
              </a:rPr>
              <a:t> is an innovative solution which utilises the power of water accelerating as it falls down the vertical downpipe to generate a naturally induced siphon which in turn creates a high-performance roof drainage solution .</a:t>
            </a:r>
            <a:endParaRPr lang="en-US" dirty="0" smtClean="0">
              <a:latin typeface="Arial" pitchFamily="34" charset="0"/>
            </a:endParaRPr>
          </a:p>
          <a:p>
            <a:endParaRPr lang="en-GB"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8AC13041-70EC-4965-8CFB-FDEB98CFEF33}" type="slidenum">
              <a:rPr lang="en-GB" smtClean="0"/>
              <a:pPr>
                <a:defRPr/>
              </a:pPr>
              <a:t>2</a:t>
            </a:fld>
            <a:endParaRPr lang="en-GB"/>
          </a:p>
        </p:txBody>
      </p:sp>
    </p:spTree>
    <p:extLst>
      <p:ext uri="{BB962C8B-B14F-4D97-AF65-F5344CB8AC3E}">
        <p14:creationId xmlns:p14="http://schemas.microsoft.com/office/powerpoint/2010/main" val="278478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r>
              <a:rPr lang="en-GB" smtClean="0">
                <a:latin typeface="Arial" pitchFamily="34" charset="0"/>
              </a:rPr>
              <a:t>Page </a:t>
            </a:r>
            <a:fld id="{BA7D3758-E44F-43ED-AE53-97661F58C4B7}" type="slidenum">
              <a:rPr lang="en-GB" smtClean="0">
                <a:latin typeface="Arial" pitchFamily="34" charset="0"/>
              </a:rPr>
              <a:pPr>
                <a:defRPr/>
              </a:pPr>
              <a:t>11</a:t>
            </a:fld>
            <a:endParaRPr lang="en-GB" smtClean="0">
              <a:latin typeface="Arial" pitchFamily="34" charset="0"/>
            </a:endParaRPr>
          </a:p>
        </p:txBody>
      </p:sp>
      <p:sp>
        <p:nvSpPr>
          <p:cNvPr id="82947" name="Rectangle 2"/>
          <p:cNvSpPr>
            <a:spLocks noGrp="1" noRot="1" noChangeAspect="1" noChangeArrowheads="1" noTextEdit="1"/>
          </p:cNvSpPr>
          <p:nvPr>
            <p:ph type="sldImg"/>
          </p:nvPr>
        </p:nvSpPr>
        <p:spPr>
          <a:xfrm>
            <a:off x="993775" y="766763"/>
            <a:ext cx="5111750" cy="3833812"/>
          </a:xfrm>
          <a:ln/>
        </p:spPr>
      </p:sp>
      <p:sp>
        <p:nvSpPr>
          <p:cNvPr id="82948" name="Rectangle 3"/>
          <p:cNvSpPr>
            <a:spLocks noGrp="1" noChangeArrowheads="1"/>
          </p:cNvSpPr>
          <p:nvPr>
            <p:ph type="body" idx="1"/>
          </p:nvPr>
        </p:nvSpPr>
        <p:spPr>
          <a:xfrm>
            <a:off x="709930" y="4856369"/>
            <a:ext cx="5679440" cy="4600167"/>
          </a:xfrm>
          <a:noFill/>
          <a:ln/>
        </p:spPr>
        <p:txBody>
          <a:bodyPr/>
          <a:lstStyle/>
          <a:p>
            <a:pPr eaLnBrk="1" hangingPunct="1"/>
            <a:r>
              <a:rPr lang="en-GB" b="1" smtClean="0">
                <a:latin typeface="Arial" pitchFamily="34" charset="0"/>
              </a:rPr>
              <a:t>Before explaining siphonic drainage lets explore What is wrong with Traditional Gravity Drainage Systems?</a:t>
            </a:r>
          </a:p>
          <a:p>
            <a:pPr eaLnBrk="1" hangingPunct="1"/>
            <a:endParaRPr lang="en-GB" b="1" smtClean="0">
              <a:latin typeface="Arial" pitchFamily="34" charset="0"/>
            </a:endParaRPr>
          </a:p>
          <a:p>
            <a:pPr eaLnBrk="1" hangingPunct="1"/>
            <a:r>
              <a:rPr lang="en-GB" smtClean="0">
                <a:latin typeface="Arial" pitchFamily="34" charset="0"/>
              </a:rPr>
              <a:t>Traditional Gravity drainage systems work - as they have done for centuries</a:t>
            </a:r>
          </a:p>
          <a:p>
            <a:pPr eaLnBrk="1" hangingPunct="1"/>
            <a:endParaRPr lang="en-GB" smtClean="0">
              <a:latin typeface="Arial" pitchFamily="34" charset="0"/>
            </a:endParaRPr>
          </a:p>
          <a:p>
            <a:pPr eaLnBrk="1" hangingPunct="1"/>
            <a:r>
              <a:rPr lang="en-GB" smtClean="0">
                <a:latin typeface="Arial" pitchFamily="34" charset="0"/>
              </a:rPr>
              <a:t>However, they are inefficient with a number of factors restricting their performance.</a:t>
            </a:r>
            <a:endParaRPr lang="en-US" smtClean="0">
              <a:latin typeface="Arial" pitchFamily="34"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690523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r>
              <a:rPr lang="en-GB" smtClean="0">
                <a:latin typeface="Arial" pitchFamily="34" charset="0"/>
              </a:rPr>
              <a:t>Page </a:t>
            </a:r>
            <a:fld id="{3621EF83-FA54-4E67-8CDF-AA81D94C9063}" type="slidenum">
              <a:rPr lang="en-GB" smtClean="0">
                <a:latin typeface="Arial" pitchFamily="34" charset="0"/>
              </a:rPr>
              <a:pPr>
                <a:defRPr/>
              </a:pPr>
              <a:t>12</a:t>
            </a:fld>
            <a:endParaRPr lang="en-GB" smtClean="0">
              <a:latin typeface="Arial" pitchFamily="34" charset="0"/>
            </a:endParaRPr>
          </a:p>
        </p:txBody>
      </p:sp>
      <p:sp>
        <p:nvSpPr>
          <p:cNvPr id="83971" name="Rectangle 2"/>
          <p:cNvSpPr>
            <a:spLocks noGrp="1" noRot="1" noChangeAspect="1" noChangeArrowheads="1" noTextEdit="1"/>
          </p:cNvSpPr>
          <p:nvPr>
            <p:ph type="sldImg"/>
          </p:nvPr>
        </p:nvSpPr>
        <p:spPr>
          <a:xfrm>
            <a:off x="993775" y="766763"/>
            <a:ext cx="5111750" cy="3833812"/>
          </a:xfrm>
          <a:ln/>
        </p:spPr>
      </p:sp>
      <p:sp>
        <p:nvSpPr>
          <p:cNvPr id="83972"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1. The slope to which the pipework is installed at dictates how much water the pipe can transport. The greater the gradient the higher the flow. But the slope also limits how far the pipe can travel before it encroaches through the ceiling or roof space.</a:t>
            </a:r>
          </a:p>
          <a:p>
            <a:pPr eaLnBrk="1" hangingPunct="1"/>
            <a:endParaRPr lang="en-GB" smtClean="0">
              <a:latin typeface="Arial" pitchFamily="34" charset="0"/>
            </a:endParaRPr>
          </a:p>
          <a:p>
            <a:pPr eaLnBrk="1" hangingPunct="1"/>
            <a:r>
              <a:rPr lang="en-GB" smtClean="0">
                <a:latin typeface="Arial" pitchFamily="34" charset="0"/>
              </a:rPr>
              <a:t>2. Because the slope limits how far the pipes can travel, the result is that you have many Rainwater downpipes sited in locations which have been dictated by the hydraulics rather than design team or client’s choice.</a:t>
            </a:r>
          </a:p>
          <a:p>
            <a:pPr eaLnBrk="1" hangingPunct="1"/>
            <a:endParaRPr lang="en-GB" smtClean="0">
              <a:latin typeface="Arial" pitchFamily="34" charset="0"/>
            </a:endParaRPr>
          </a:p>
          <a:p>
            <a:pPr eaLnBrk="1" hangingPunct="1"/>
            <a:r>
              <a:rPr lang="en-GB" smtClean="0">
                <a:latin typeface="Arial" pitchFamily="34" charset="0"/>
              </a:rPr>
              <a:t>3. Gravity drains require ⅔ air to transport ⅓ water resulting in large diameter pipes.</a:t>
            </a:r>
          </a:p>
          <a:p>
            <a:pPr eaLnBrk="1" hangingPunct="1"/>
            <a:endParaRPr lang="en-GB" smtClean="0">
              <a:latin typeface="Arial" pitchFamily="34" charset="0"/>
            </a:endParaRPr>
          </a:p>
          <a:p>
            <a:pPr eaLnBrk="1" hangingPunct="1"/>
            <a:r>
              <a:rPr lang="en-GB" smtClean="0">
                <a:latin typeface="Arial" pitchFamily="34" charset="0"/>
              </a:rPr>
              <a:t>4. The vortex that you would see at a bath or sink plughole happens at all gravity drains. The flow is an inefficient spiral motion rather than straight flow into the pipes below the drain. </a:t>
            </a:r>
          </a:p>
          <a:p>
            <a:pPr eaLnBrk="1" hangingPunct="1"/>
            <a:endParaRPr lang="en-GB" smtClean="0">
              <a:latin typeface="Arial" pitchFamily="34" charset="0"/>
            </a:endParaRPr>
          </a:p>
          <a:p>
            <a:pPr eaLnBrk="1" hangingPunct="1"/>
            <a:r>
              <a:rPr lang="en-GB" smtClean="0">
                <a:latin typeface="Arial" pitchFamily="34" charset="0"/>
              </a:rPr>
              <a:t>5. The only driving force for the system is the depth of water on the roof forcing water into the roof drain. The deeper the water the greater flow into the pipe below.</a:t>
            </a:r>
          </a:p>
          <a:p>
            <a:pPr eaLnBrk="1" hangingPunct="1"/>
            <a:endParaRPr lang="en-GB" smtClean="0">
              <a:latin typeface="Arial" pitchFamily="34" charset="0"/>
            </a:endParaRPr>
          </a:p>
          <a:p>
            <a:pPr eaLnBrk="1" hangingPunct="1"/>
            <a:r>
              <a:rPr lang="en-GB" smtClean="0">
                <a:latin typeface="Arial" pitchFamily="34" charset="0"/>
              </a:rPr>
              <a:t>As a rule of thumb, given equal inflows, a siphonic drain will have approximately half the ponding of a gravity drain.</a:t>
            </a:r>
          </a:p>
          <a:p>
            <a:pPr eaLnBrk="1" hangingPunct="1"/>
            <a:endParaRPr lang="en-US" smtClean="0">
              <a:latin typeface="Arial" pitchFamily="34"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3176842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EF9F8E93-8896-4DB3-A317-2D3C8DD58229}" type="slidenum">
              <a:rPr lang="en-US"/>
              <a:pPr/>
              <a:t>13</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173770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EF9F8E93-8896-4DB3-A317-2D3C8DD58229}" type="slidenum">
              <a:rPr lang="en-US"/>
              <a:pPr/>
              <a:t>14</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48998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p>
            <a:fld id="{EF9F8E93-8896-4DB3-A317-2D3C8DD58229}" type="slidenum">
              <a:rPr lang="en-US"/>
              <a:pPr/>
              <a:t>15</a:t>
            </a:fld>
            <a:endParaRPr lang="en-US"/>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206733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r>
              <a:rPr lang="en-GB" smtClean="0">
                <a:latin typeface="Arial" pitchFamily="34" charset="0"/>
              </a:rPr>
              <a:t>Page </a:t>
            </a:r>
            <a:fld id="{91D2F709-7C79-4219-97EF-74C042792344}" type="slidenum">
              <a:rPr lang="en-GB" smtClean="0">
                <a:latin typeface="Arial" pitchFamily="34" charset="0"/>
              </a:rPr>
              <a:pPr>
                <a:defRPr/>
              </a:pPr>
              <a:t>16</a:t>
            </a:fld>
            <a:endParaRPr lang="en-GB" smtClean="0">
              <a:latin typeface="Arial" pitchFamily="34" charset="0"/>
            </a:endParaRPr>
          </a:p>
        </p:txBody>
      </p:sp>
      <p:sp>
        <p:nvSpPr>
          <p:cNvPr id="84995" name="Rectangle 2"/>
          <p:cNvSpPr>
            <a:spLocks noGrp="1" noRot="1" noChangeAspect="1" noChangeArrowheads="1" noTextEdit="1"/>
          </p:cNvSpPr>
          <p:nvPr>
            <p:ph type="sldImg"/>
          </p:nvPr>
        </p:nvSpPr>
        <p:spPr>
          <a:xfrm>
            <a:off x="995363" y="766763"/>
            <a:ext cx="5110162" cy="3832225"/>
          </a:xfrm>
          <a:ln/>
        </p:spPr>
      </p:sp>
      <p:sp>
        <p:nvSpPr>
          <p:cNvPr id="84996" name="Rectangle 3"/>
          <p:cNvSpPr>
            <a:spLocks noGrp="1" noChangeArrowheads="1"/>
          </p:cNvSpPr>
          <p:nvPr>
            <p:ph type="body" idx="1"/>
          </p:nvPr>
        </p:nvSpPr>
        <p:spPr>
          <a:xfrm>
            <a:off x="708289" y="4854736"/>
            <a:ext cx="5682727" cy="4601798"/>
          </a:xfrm>
          <a:noFill/>
          <a:ln/>
        </p:spPr>
        <p:txBody>
          <a:bodyPr/>
          <a:lstStyle/>
          <a:p>
            <a:pPr>
              <a:lnSpc>
                <a:spcPct val="90000"/>
              </a:lnSpc>
              <a:buSzPct val="65000"/>
              <a:buFont typeface="Wingdings" pitchFamily="2" charset="2"/>
              <a:buNone/>
            </a:pPr>
            <a:r>
              <a:rPr lang="en-GB" smtClean="0">
                <a:latin typeface="Arial" pitchFamily="34" charset="0"/>
              </a:rPr>
              <a:t>Vertical Gravity pipes run ‘full’ at only 1/3 water</a:t>
            </a:r>
            <a:endParaRPr lang="en-GB" sz="1400">
              <a:latin typeface="Arial" pitchFamily="34" charset="0"/>
            </a:endParaRPr>
          </a:p>
          <a:p>
            <a:pPr eaLnBrk="1" hangingPunct="1"/>
            <a:r>
              <a:rPr lang="en-GB" smtClean="0">
                <a:latin typeface="Arial" pitchFamily="34" charset="0"/>
              </a:rPr>
              <a:t>With the 1/3 water in annular flow where the water adheres to the inner pipe wall with an air core down the middle.</a:t>
            </a:r>
          </a:p>
          <a:p>
            <a:pPr eaLnBrk="1" hangingPunct="1"/>
            <a:endParaRPr lang="en-US" smtClean="0">
              <a:latin typeface="Arial" pitchFamily="34"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286962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GB" smtClean="0">
                <a:latin typeface="Arial" pitchFamily="34" charset="0"/>
              </a:rPr>
              <a:t>The main principles of siphonic drainage are</a:t>
            </a:r>
          </a:p>
          <a:p>
            <a:endParaRPr lang="en-GB" smtClean="0">
              <a:latin typeface="Arial" pitchFamily="34" charset="0"/>
            </a:endParaRPr>
          </a:p>
          <a:p>
            <a:r>
              <a:rPr lang="en-GB" smtClean="0">
                <a:latin typeface="Arial" pitchFamily="34" charset="0"/>
              </a:rPr>
              <a:t>First of all the siphonic roof drain is design to prevent vortex formation and also prevent air entering the piping system.</a:t>
            </a:r>
          </a:p>
          <a:p>
            <a:endParaRPr lang="en-GB" smtClean="0">
              <a:latin typeface="Arial" pitchFamily="34" charset="0"/>
            </a:endParaRPr>
          </a:p>
          <a:p>
            <a:r>
              <a:rPr lang="en-GB" smtClean="0">
                <a:latin typeface="Arial" pitchFamily="34" charset="0"/>
              </a:rPr>
              <a:t>This allows the full bore of the pipes to carry the rainwater.</a:t>
            </a:r>
          </a:p>
          <a:p>
            <a:endParaRPr lang="en-GB" smtClean="0">
              <a:latin typeface="Arial" pitchFamily="34" charset="0"/>
            </a:endParaRPr>
          </a:p>
          <a:p>
            <a:r>
              <a:rPr lang="en-GB" smtClean="0">
                <a:latin typeface="Arial" pitchFamily="34" charset="0"/>
              </a:rPr>
              <a:t>As water without air accelerates down the vertical downpipe, it creates negative pressure and naturally generates a high performance siphonic flow</a:t>
            </a:r>
          </a:p>
          <a:p>
            <a:endParaRPr lang="en-GB" smtClean="0">
              <a:latin typeface="Arial" pitchFamily="34" charset="0"/>
            </a:endParaRPr>
          </a:p>
          <a:p>
            <a:r>
              <a:rPr lang="en-GB" smtClean="0">
                <a:latin typeface="Arial" pitchFamily="34" charset="0"/>
              </a:rPr>
              <a:t>Unlike gravity systems we now use the full height of the building to provide the energy for this highly efficient Rainwater Drainage Solution</a:t>
            </a:r>
            <a:endParaRPr lang="en-US" smtClean="0">
              <a:latin typeface="Arial" pitchFamily="34" charset="0"/>
            </a:endParaRPr>
          </a:p>
          <a:p>
            <a:endParaRPr lang="en-GB" smtClean="0">
              <a:latin typeface="Arial" pitchFamily="34" charset="0"/>
            </a:endParaRP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4A223EAB-2C7A-46DC-B7AC-E744062817D1}" type="slidenum">
              <a:rPr lang="en-GB" smtClean="0"/>
              <a:pPr>
                <a:defRPr/>
              </a:pPr>
              <a:t>17</a:t>
            </a:fld>
            <a:endParaRPr lang="en-GB"/>
          </a:p>
        </p:txBody>
      </p:sp>
    </p:spTree>
    <p:extLst>
      <p:ext uri="{BB962C8B-B14F-4D97-AF65-F5344CB8AC3E}">
        <p14:creationId xmlns:p14="http://schemas.microsoft.com/office/powerpoint/2010/main" val="3869789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r>
              <a:rPr lang="en-GB" smtClean="0">
                <a:solidFill>
                  <a:prstClr val="black"/>
                </a:solidFill>
                <a:latin typeface="Arial" pitchFamily="34" charset="0"/>
              </a:rPr>
              <a:t>Page </a:t>
            </a:r>
            <a:fld id="{B934AC15-FF57-4858-B484-B87428AD53DF}" type="slidenum">
              <a:rPr lang="en-GB" smtClean="0">
                <a:solidFill>
                  <a:prstClr val="black"/>
                </a:solidFill>
                <a:latin typeface="Arial" pitchFamily="34" charset="0"/>
              </a:rPr>
              <a:pPr>
                <a:defRPr/>
              </a:pPr>
              <a:t>18</a:t>
            </a:fld>
            <a:endParaRPr lang="en-GB" smtClean="0">
              <a:solidFill>
                <a:prstClr val="black"/>
              </a:solidFill>
              <a:latin typeface="Arial" pitchFamily="34" charset="0"/>
            </a:endParaRPr>
          </a:p>
        </p:txBody>
      </p:sp>
      <p:sp>
        <p:nvSpPr>
          <p:cNvPr id="99331" name="Rectangle 2"/>
          <p:cNvSpPr>
            <a:spLocks noGrp="1" noRot="1" noChangeAspect="1" noChangeArrowheads="1" noTextEdit="1"/>
          </p:cNvSpPr>
          <p:nvPr>
            <p:ph type="sldImg"/>
          </p:nvPr>
        </p:nvSpPr>
        <p:spPr>
          <a:xfrm>
            <a:off x="995363" y="766763"/>
            <a:ext cx="5110162" cy="3832225"/>
          </a:xfrm>
          <a:ln/>
        </p:spPr>
      </p:sp>
      <p:sp>
        <p:nvSpPr>
          <p:cNvPr id="99332" name="Rectangle 3"/>
          <p:cNvSpPr>
            <a:spLocks noGrp="1" noChangeArrowheads="1"/>
          </p:cNvSpPr>
          <p:nvPr>
            <p:ph type="body" idx="1"/>
          </p:nvPr>
        </p:nvSpPr>
        <p:spPr>
          <a:xfrm>
            <a:off x="709930" y="4854736"/>
            <a:ext cx="5679440" cy="4601798"/>
          </a:xfrm>
          <a:noFill/>
          <a:ln/>
        </p:spPr>
        <p:txBody>
          <a:bodyPr/>
          <a:lstStyle/>
          <a:p>
            <a:pPr eaLnBrk="1" hangingPunct="1"/>
            <a:r>
              <a:rPr lang="en-GB" smtClean="0">
                <a:latin typeface="Arial" pitchFamily="34" charset="0"/>
              </a:rPr>
              <a:t>Now in its fully primed state, the negative pressure in the system has increased as we are utilising the full height of the building to draw water off the roof.</a:t>
            </a:r>
          </a:p>
          <a:p>
            <a:pPr eaLnBrk="1" hangingPunct="1"/>
            <a:endParaRPr lang="en-US" smtClean="0">
              <a:latin typeface="Arial" pitchFamily="34" charset="0"/>
            </a:endParaRPr>
          </a:p>
        </p:txBody>
      </p:sp>
    </p:spTree>
    <p:extLst>
      <p:ext uri="{BB962C8B-B14F-4D97-AF65-F5344CB8AC3E}">
        <p14:creationId xmlns:p14="http://schemas.microsoft.com/office/powerpoint/2010/main" val="983551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r>
              <a:rPr lang="en-GB" smtClean="0">
                <a:latin typeface="Arial" pitchFamily="34" charset="0"/>
              </a:rPr>
              <a:t>Looking at the two systems side by side. Going back to the vertical section of a gravity rainwater system, we can begin to see the inefficiency. We have to design the system to account for air flow as it is this flow of air that allows the water to move in the pipe section ( the air is entrained by the movement of water and replaces the volume of water moved). </a:t>
            </a:r>
          </a:p>
          <a:p>
            <a:endParaRPr lang="en-GB" smtClean="0">
              <a:latin typeface="Arial" pitchFamily="34" charset="0"/>
            </a:endParaRPr>
          </a:p>
          <a:p>
            <a:r>
              <a:rPr lang="en-GB" smtClean="0">
                <a:latin typeface="Arial" pitchFamily="34" charset="0"/>
              </a:rPr>
              <a:t>With a siphonic rainwater system it is working at its most efficient at the point that it is full i.e. 100% full of water with all air eradicated. You can also begin to see another advantage of using a siphonic system in that we can deliver similar flow rates with smaller pipes and fittings</a:t>
            </a:r>
            <a:endParaRPr lang="en-US" smtClean="0">
              <a:latin typeface="Arial" pitchFamily="34" charset="0"/>
            </a:endParaRPr>
          </a:p>
        </p:txBody>
      </p:sp>
    </p:spTree>
    <p:extLst>
      <p:ext uri="{BB962C8B-B14F-4D97-AF65-F5344CB8AC3E}">
        <p14:creationId xmlns:p14="http://schemas.microsoft.com/office/powerpoint/2010/main" val="172555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buFont typeface="Wingdings" pitchFamily="2" charset="2"/>
              <a:buNone/>
            </a:pPr>
            <a:r>
              <a:rPr lang="en-US" smtClean="0">
                <a:latin typeface="Arial" pitchFamily="34" charset="0"/>
              </a:rPr>
              <a:t>So what is </a:t>
            </a:r>
            <a:r>
              <a:rPr lang="en-GB" sz="2000" b="1">
                <a:latin typeface="Arial" pitchFamily="34" charset="0"/>
              </a:rPr>
              <a:t>Siphonic Roof Drainage?</a:t>
            </a:r>
          </a:p>
          <a:p>
            <a:pPr eaLnBrk="1" hangingPunct="1">
              <a:buFont typeface="Wingdings" pitchFamily="2" charset="2"/>
              <a:buNone/>
            </a:pPr>
            <a:endParaRPr lang="en-GB" b="1" smtClean="0">
              <a:latin typeface="Arial" pitchFamily="34" charset="0"/>
            </a:endParaRPr>
          </a:p>
          <a:p>
            <a:pPr eaLnBrk="1" hangingPunct="1">
              <a:buFont typeface="Wingdings" pitchFamily="2" charset="2"/>
              <a:buNone/>
            </a:pPr>
            <a:r>
              <a:rPr lang="en-GB" b="1" smtClean="0">
                <a:latin typeface="Arial" pitchFamily="34" charset="0"/>
              </a:rPr>
              <a:t>Siphonic Drainage</a:t>
            </a:r>
            <a:r>
              <a:rPr lang="en-GB" smtClean="0">
                <a:latin typeface="Arial" pitchFamily="34" charset="0"/>
              </a:rPr>
              <a:t> is an innovative solution which utilises the power of water accelerating as it falls down the vertical downpipe to generate a naturally induced siphon which in turn creates a high-performance roof drainage solution .</a:t>
            </a:r>
            <a:endParaRPr lang="en-US" smtClean="0">
              <a:latin typeface="Arial" pitchFamily="34" charset="0"/>
            </a:endParaRP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solidFill>
                  <a:prstClr val="black"/>
                </a:solidFill>
              </a:rPr>
              <a:t>Page </a:t>
            </a:r>
            <a:fld id="{8AC13041-70EC-4965-8CFB-FDEB98CFEF33}" type="slidenum">
              <a:rPr lang="en-GB" smtClean="0">
                <a:solidFill>
                  <a:prstClr val="black"/>
                </a:solidFill>
              </a:rPr>
              <a:pPr>
                <a:defRPr/>
              </a:pPr>
              <a:t>20</a:t>
            </a:fld>
            <a:endParaRPr lang="en-GB">
              <a:solidFill>
                <a:prstClr val="black"/>
              </a:solidFill>
            </a:endParaRPr>
          </a:p>
        </p:txBody>
      </p:sp>
    </p:spTree>
    <p:extLst>
      <p:ext uri="{BB962C8B-B14F-4D97-AF65-F5344CB8AC3E}">
        <p14:creationId xmlns:p14="http://schemas.microsoft.com/office/powerpoint/2010/main" val="2259502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buFont typeface="Wingdings" pitchFamily="2" charset="2"/>
              <a:buNone/>
            </a:pPr>
            <a:r>
              <a:rPr lang="en-US" dirty="0" smtClean="0">
                <a:latin typeface="Arial" pitchFamily="34" charset="0"/>
              </a:rPr>
              <a:t>So what is </a:t>
            </a:r>
            <a:r>
              <a:rPr lang="en-GB" sz="2000" b="1" dirty="0">
                <a:latin typeface="Arial" pitchFamily="34" charset="0"/>
              </a:rPr>
              <a:t>Siphonic Roof Drainage?</a:t>
            </a:r>
          </a:p>
          <a:p>
            <a:pPr eaLnBrk="1" hangingPunct="1">
              <a:buFont typeface="Wingdings" pitchFamily="2" charset="2"/>
              <a:buNone/>
            </a:pPr>
            <a:endParaRPr lang="en-GB" b="1" dirty="0" smtClean="0">
              <a:latin typeface="Arial" pitchFamily="34" charset="0"/>
            </a:endParaRPr>
          </a:p>
          <a:p>
            <a:pPr eaLnBrk="1" hangingPunct="1">
              <a:buFont typeface="Wingdings" pitchFamily="2" charset="2"/>
              <a:buNone/>
            </a:pPr>
            <a:r>
              <a:rPr lang="en-GB" b="1" dirty="0" smtClean="0">
                <a:latin typeface="Arial" pitchFamily="34" charset="0"/>
              </a:rPr>
              <a:t>Siphonic Drainage</a:t>
            </a:r>
            <a:r>
              <a:rPr lang="en-GB" dirty="0" smtClean="0">
                <a:latin typeface="Arial" pitchFamily="34" charset="0"/>
              </a:rPr>
              <a:t> is an innovative solution which utilises the power of water accelerating as it falls down the vertical downpipe to generate a naturally induced siphon which in turn creates a high-performance roof drainage solution .</a:t>
            </a:r>
            <a:endParaRPr lang="en-US" dirty="0" smtClean="0">
              <a:latin typeface="Arial" pitchFamily="34" charset="0"/>
            </a:endParaRPr>
          </a:p>
          <a:p>
            <a:endParaRPr lang="en-GB"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8AC13041-70EC-4965-8CFB-FDEB98CFEF33}" type="slidenum">
              <a:rPr lang="en-GB" smtClean="0"/>
              <a:pPr>
                <a:defRPr/>
              </a:pPr>
              <a:t>3</a:t>
            </a:fld>
            <a:endParaRPr lang="en-GB"/>
          </a:p>
        </p:txBody>
      </p:sp>
    </p:spTree>
    <p:extLst>
      <p:ext uri="{BB962C8B-B14F-4D97-AF65-F5344CB8AC3E}">
        <p14:creationId xmlns:p14="http://schemas.microsoft.com/office/powerpoint/2010/main" val="4023211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r>
              <a:rPr lang="en-GB" smtClean="0">
                <a:latin typeface="Arial" pitchFamily="34" charset="0"/>
              </a:rPr>
              <a:t>Page </a:t>
            </a:r>
            <a:fld id="{57BC9AFF-0E3A-497D-A8B0-8BE96D2F651D}" type="slidenum">
              <a:rPr lang="en-GB" smtClean="0">
                <a:latin typeface="Arial" pitchFamily="34" charset="0"/>
              </a:rPr>
              <a:pPr>
                <a:defRPr/>
              </a:pPr>
              <a:t>21</a:t>
            </a:fld>
            <a:endParaRPr lang="en-GB" smtClean="0">
              <a:latin typeface="Arial" pitchFamily="34" charset="0"/>
            </a:endParaRPr>
          </a:p>
        </p:txBody>
      </p:sp>
      <p:sp>
        <p:nvSpPr>
          <p:cNvPr id="102403" name="Rectangle 2"/>
          <p:cNvSpPr>
            <a:spLocks noGrp="1" noRot="1" noChangeAspect="1" noChangeArrowheads="1" noTextEdit="1"/>
          </p:cNvSpPr>
          <p:nvPr>
            <p:ph type="sldImg"/>
          </p:nvPr>
        </p:nvSpPr>
        <p:spPr>
          <a:xfrm>
            <a:off x="993775" y="766763"/>
            <a:ext cx="5111750" cy="3833812"/>
          </a:xfrm>
          <a:ln/>
        </p:spPr>
      </p:sp>
      <p:sp>
        <p:nvSpPr>
          <p:cNvPr id="102404" name="Rectangle 3"/>
          <p:cNvSpPr>
            <a:spLocks noGrp="1" noChangeArrowheads="1"/>
          </p:cNvSpPr>
          <p:nvPr>
            <p:ph type="body" idx="1"/>
          </p:nvPr>
        </p:nvSpPr>
        <p:spPr>
          <a:xfrm>
            <a:off x="709930" y="4856368"/>
            <a:ext cx="5679440" cy="4600167"/>
          </a:xfrm>
          <a:noFill/>
          <a:ln/>
        </p:spPr>
        <p:txBody>
          <a:bodyPr/>
          <a:lstStyle/>
          <a:p>
            <a:pPr eaLnBrk="1" hangingPunct="1"/>
            <a:r>
              <a:rPr lang="en-GB" smtClean="0">
                <a:latin typeface="Arial" pitchFamily="34" charset="0"/>
              </a:rPr>
              <a:t>Now, here is the same warehouse that we saw earlier but this time with a Siphonic Roof Drainage system.</a:t>
            </a:r>
          </a:p>
          <a:p>
            <a:pPr eaLnBrk="1" hangingPunct="1"/>
            <a:endParaRPr lang="en-GB" smtClean="0">
              <a:latin typeface="Arial" pitchFamily="34" charset="0"/>
            </a:endParaRPr>
          </a:p>
          <a:p>
            <a:pPr eaLnBrk="1" hangingPunct="1"/>
            <a:r>
              <a:rPr lang="en-GB" smtClean="0">
                <a:latin typeface="Arial" pitchFamily="34" charset="0"/>
              </a:rPr>
              <a:t>You can have fewer roof penetrations because less drains may be used due to the HydroMax siphonic drains having a much higher capacity than gravity drains</a:t>
            </a:r>
          </a:p>
          <a:p>
            <a:pPr eaLnBrk="1" hangingPunct="1"/>
            <a:endParaRPr lang="en-GB" smtClean="0">
              <a:latin typeface="Arial" pitchFamily="34" charset="0"/>
            </a:endParaRPr>
          </a:p>
          <a:p>
            <a:pPr eaLnBrk="1" hangingPunct="1"/>
            <a:r>
              <a:rPr lang="en-GB" smtClean="0">
                <a:latin typeface="Arial" pitchFamily="34" charset="0"/>
              </a:rPr>
              <a:t>The pipes run horizontally to fewer downpipes which results in significantly less below ground drainage </a:t>
            </a:r>
          </a:p>
          <a:p>
            <a:pPr eaLnBrk="1" hangingPunct="1"/>
            <a:endParaRPr lang="en-GB" smtClean="0">
              <a:latin typeface="Arial" pitchFamily="34" charset="0"/>
            </a:endParaRPr>
          </a:p>
          <a:p>
            <a:pPr eaLnBrk="1" hangingPunct="1"/>
            <a:r>
              <a:rPr lang="en-GB" smtClean="0">
                <a:latin typeface="Arial" pitchFamily="34" charset="0"/>
              </a:rPr>
              <a:t>This reduction in underground drainage is where the cost savings come from.</a:t>
            </a:r>
          </a:p>
          <a:p>
            <a:pPr eaLnBrk="1" hangingPunct="1"/>
            <a:endParaRPr lang="en-GB" smtClean="0">
              <a:latin typeface="Arial" pitchFamily="34" charset="0"/>
            </a:endParaRPr>
          </a:p>
          <a:p>
            <a:pPr eaLnBrk="1" hangingPunct="1"/>
            <a:r>
              <a:rPr lang="en-GB" smtClean="0">
                <a:latin typeface="Arial" pitchFamily="34" charset="0"/>
              </a:rPr>
              <a:t>No drainage below the building floor.</a:t>
            </a:r>
          </a:p>
          <a:p>
            <a:pPr eaLnBrk="1" hangingPunct="1"/>
            <a:endParaRPr lang="en-GB" smtClean="0">
              <a:latin typeface="Arial" pitchFamily="34" charset="0"/>
            </a:endParaRPr>
          </a:p>
          <a:p>
            <a:pPr eaLnBrk="1" hangingPunct="1"/>
            <a:r>
              <a:rPr lang="en-GB" smtClean="0">
                <a:latin typeface="Arial" pitchFamily="34" charset="0"/>
              </a:rPr>
              <a:t>There will be significantly fewer Rainwater pipes</a:t>
            </a:r>
          </a:p>
          <a:p>
            <a:pPr eaLnBrk="1" hangingPunct="1"/>
            <a:endParaRPr lang="en-GB" smtClean="0">
              <a:latin typeface="Arial" pitchFamily="34" charset="0"/>
            </a:endParaRPr>
          </a:p>
          <a:p>
            <a:pPr eaLnBrk="1" hangingPunct="1"/>
            <a:r>
              <a:rPr lang="en-GB" smtClean="0">
                <a:latin typeface="Arial" pitchFamily="34" charset="0"/>
              </a:rPr>
              <a:t>Rainwater pipes will be in the locations as chosen by the design team.</a:t>
            </a:r>
          </a:p>
          <a:p>
            <a:pPr eaLnBrk="1" hangingPunct="1"/>
            <a:endParaRPr lang="en-GB" smtClean="0">
              <a:latin typeface="Arial" pitchFamily="34" charset="0"/>
            </a:endParaRPr>
          </a:p>
          <a:p>
            <a:pPr eaLnBrk="1" hangingPunct="1"/>
            <a:r>
              <a:rPr lang="en-GB" smtClean="0">
                <a:latin typeface="Arial" pitchFamily="34" charset="0"/>
              </a:rPr>
              <a:t>Easy routing to rainwater attenuation or harvesting</a:t>
            </a:r>
            <a:endParaRPr lang="en-US" smtClean="0">
              <a:latin typeface="Arial" pitchFamily="34" charset="0"/>
            </a:endParaRPr>
          </a:p>
        </p:txBody>
      </p:sp>
    </p:spTree>
    <p:extLst>
      <p:ext uri="{BB962C8B-B14F-4D97-AF65-F5344CB8AC3E}">
        <p14:creationId xmlns:p14="http://schemas.microsoft.com/office/powerpoint/2010/main" val="203517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r>
              <a:rPr lang="en-GB" smtClean="0">
                <a:latin typeface="Arial" pitchFamily="34" charset="0"/>
              </a:rPr>
              <a:t>Page </a:t>
            </a:r>
            <a:fld id="{57BC9AFF-0E3A-497D-A8B0-8BE96D2F651D}" type="slidenum">
              <a:rPr lang="en-GB" smtClean="0">
                <a:latin typeface="Arial" pitchFamily="34" charset="0"/>
              </a:rPr>
              <a:pPr>
                <a:defRPr/>
              </a:pPr>
              <a:t>22</a:t>
            </a:fld>
            <a:endParaRPr lang="en-GB" smtClean="0">
              <a:latin typeface="Arial" pitchFamily="34" charset="0"/>
            </a:endParaRPr>
          </a:p>
        </p:txBody>
      </p:sp>
      <p:sp>
        <p:nvSpPr>
          <p:cNvPr id="102403" name="Rectangle 2"/>
          <p:cNvSpPr>
            <a:spLocks noGrp="1" noRot="1" noChangeAspect="1" noChangeArrowheads="1" noTextEdit="1"/>
          </p:cNvSpPr>
          <p:nvPr>
            <p:ph type="sldImg"/>
          </p:nvPr>
        </p:nvSpPr>
        <p:spPr>
          <a:xfrm>
            <a:off x="993775" y="766763"/>
            <a:ext cx="5111750" cy="3833812"/>
          </a:xfrm>
          <a:ln/>
        </p:spPr>
      </p:sp>
      <p:sp>
        <p:nvSpPr>
          <p:cNvPr id="102404" name="Rectangle 3"/>
          <p:cNvSpPr>
            <a:spLocks noGrp="1" noChangeArrowheads="1"/>
          </p:cNvSpPr>
          <p:nvPr>
            <p:ph type="body" idx="1"/>
          </p:nvPr>
        </p:nvSpPr>
        <p:spPr>
          <a:xfrm>
            <a:off x="709930" y="4856368"/>
            <a:ext cx="5679440" cy="4600167"/>
          </a:xfrm>
          <a:noFill/>
          <a:ln/>
        </p:spPr>
        <p:txBody>
          <a:bodyPr/>
          <a:lstStyle/>
          <a:p>
            <a:pPr eaLnBrk="1" hangingPunct="1"/>
            <a:r>
              <a:rPr lang="en-GB" smtClean="0">
                <a:latin typeface="Arial" pitchFamily="34" charset="0"/>
              </a:rPr>
              <a:t>Now, here is the same warehouse that we saw earlier but this time with a Siphonic Roof Drainage system.</a:t>
            </a:r>
          </a:p>
          <a:p>
            <a:pPr eaLnBrk="1" hangingPunct="1"/>
            <a:endParaRPr lang="en-GB" smtClean="0">
              <a:latin typeface="Arial" pitchFamily="34" charset="0"/>
            </a:endParaRPr>
          </a:p>
          <a:p>
            <a:pPr eaLnBrk="1" hangingPunct="1"/>
            <a:r>
              <a:rPr lang="en-GB" smtClean="0">
                <a:latin typeface="Arial" pitchFamily="34" charset="0"/>
              </a:rPr>
              <a:t>You can have fewer roof penetrations because less drains may be used due to the HydroMax siphonic drains having a much higher capacity than gravity drains</a:t>
            </a:r>
          </a:p>
          <a:p>
            <a:pPr eaLnBrk="1" hangingPunct="1"/>
            <a:endParaRPr lang="en-GB" smtClean="0">
              <a:latin typeface="Arial" pitchFamily="34" charset="0"/>
            </a:endParaRPr>
          </a:p>
          <a:p>
            <a:pPr eaLnBrk="1" hangingPunct="1"/>
            <a:r>
              <a:rPr lang="en-GB" smtClean="0">
                <a:latin typeface="Arial" pitchFamily="34" charset="0"/>
              </a:rPr>
              <a:t>The pipes run horizontally to fewer downpipes which results in significantly less below ground drainage </a:t>
            </a:r>
          </a:p>
          <a:p>
            <a:pPr eaLnBrk="1" hangingPunct="1"/>
            <a:endParaRPr lang="en-GB" smtClean="0">
              <a:latin typeface="Arial" pitchFamily="34" charset="0"/>
            </a:endParaRPr>
          </a:p>
          <a:p>
            <a:pPr eaLnBrk="1" hangingPunct="1"/>
            <a:r>
              <a:rPr lang="en-GB" smtClean="0">
                <a:latin typeface="Arial" pitchFamily="34" charset="0"/>
              </a:rPr>
              <a:t>This reduction in underground drainage is where the cost savings come from.</a:t>
            </a:r>
          </a:p>
          <a:p>
            <a:pPr eaLnBrk="1" hangingPunct="1"/>
            <a:endParaRPr lang="en-GB" smtClean="0">
              <a:latin typeface="Arial" pitchFamily="34" charset="0"/>
            </a:endParaRPr>
          </a:p>
          <a:p>
            <a:pPr eaLnBrk="1" hangingPunct="1"/>
            <a:r>
              <a:rPr lang="en-GB" smtClean="0">
                <a:latin typeface="Arial" pitchFamily="34" charset="0"/>
              </a:rPr>
              <a:t>No drainage below the building floor.</a:t>
            </a:r>
          </a:p>
          <a:p>
            <a:pPr eaLnBrk="1" hangingPunct="1"/>
            <a:endParaRPr lang="en-GB" smtClean="0">
              <a:latin typeface="Arial" pitchFamily="34" charset="0"/>
            </a:endParaRPr>
          </a:p>
          <a:p>
            <a:pPr eaLnBrk="1" hangingPunct="1"/>
            <a:r>
              <a:rPr lang="en-GB" smtClean="0">
                <a:latin typeface="Arial" pitchFamily="34" charset="0"/>
              </a:rPr>
              <a:t>There will be significantly fewer Rainwater pipes</a:t>
            </a:r>
          </a:p>
          <a:p>
            <a:pPr eaLnBrk="1" hangingPunct="1"/>
            <a:endParaRPr lang="en-GB" smtClean="0">
              <a:latin typeface="Arial" pitchFamily="34" charset="0"/>
            </a:endParaRPr>
          </a:p>
          <a:p>
            <a:pPr eaLnBrk="1" hangingPunct="1"/>
            <a:r>
              <a:rPr lang="en-GB" smtClean="0">
                <a:latin typeface="Arial" pitchFamily="34" charset="0"/>
              </a:rPr>
              <a:t>Rainwater pipes will be in the locations as chosen by the design team.</a:t>
            </a:r>
          </a:p>
          <a:p>
            <a:pPr eaLnBrk="1" hangingPunct="1"/>
            <a:endParaRPr lang="en-GB" smtClean="0">
              <a:latin typeface="Arial" pitchFamily="34" charset="0"/>
            </a:endParaRPr>
          </a:p>
          <a:p>
            <a:pPr eaLnBrk="1" hangingPunct="1"/>
            <a:r>
              <a:rPr lang="en-GB" smtClean="0">
                <a:latin typeface="Arial" pitchFamily="34" charset="0"/>
              </a:rPr>
              <a:t>Easy routing to rainwater attenuation or harvesting</a:t>
            </a:r>
            <a:endParaRPr lang="en-US" smtClean="0">
              <a:latin typeface="Arial" pitchFamily="34" charset="0"/>
            </a:endParaRPr>
          </a:p>
        </p:txBody>
      </p:sp>
    </p:spTree>
    <p:extLst>
      <p:ext uri="{BB962C8B-B14F-4D97-AF65-F5344CB8AC3E}">
        <p14:creationId xmlns:p14="http://schemas.microsoft.com/office/powerpoint/2010/main" val="15552169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p>
            <a:fld id="{1973E737-7394-4FA2-BD3F-9EF9B948977D}" type="slidenum">
              <a:rPr lang="en-US">
                <a:solidFill>
                  <a:prstClr val="black"/>
                </a:solidFill>
              </a:rPr>
              <a:pPr/>
              <a:t>23</a:t>
            </a:fld>
            <a:endParaRPr lang="en-US">
              <a:solidFill>
                <a:prstClr val="black"/>
              </a:solidFill>
            </a:endParaRPr>
          </a:p>
        </p:txBody>
      </p:sp>
      <p:sp>
        <p:nvSpPr>
          <p:cNvPr id="111618" name="Rectangle 2"/>
          <p:cNvSpPr>
            <a:spLocks noGrp="1" noRot="1" noChangeAspect="1" noChangeArrowheads="1" noTextEdit="1"/>
          </p:cNvSpPr>
          <p:nvPr>
            <p:ph type="sldImg"/>
          </p:nvPr>
        </p:nvSpPr>
        <p:spPr>
          <a:xfrm>
            <a:off x="993775" y="766763"/>
            <a:ext cx="5113338" cy="3833812"/>
          </a:xfrm>
          <a:ln/>
        </p:spPr>
      </p:sp>
      <p:sp>
        <p:nvSpPr>
          <p:cNvPr id="111619" name="Rectangle 3"/>
          <p:cNvSpPr>
            <a:spLocks noGrp="1" noChangeArrowheads="1"/>
          </p:cNvSpPr>
          <p:nvPr>
            <p:ph type="body" idx="1"/>
          </p:nvPr>
        </p:nvSpPr>
        <p:spPr>
          <a:xfrm>
            <a:off x="711779" y="4854813"/>
            <a:ext cx="5675742" cy="4601251"/>
          </a:xfrm>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1218395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FE34A3EC-24D8-47A0-B770-40AAD596C510}" type="slidenum">
              <a:rPr lang="en-US"/>
              <a:pPr/>
              <a:t>24</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5508545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FE34A3EC-24D8-47A0-B770-40AAD596C510}" type="slidenum">
              <a:rPr lang="en-US"/>
              <a:pPr/>
              <a:t>25</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627563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fld id="{FE34A3EC-24D8-47A0-B770-40AAD596C510}" type="slidenum">
              <a:rPr lang="en-US"/>
              <a:pPr/>
              <a:t>26</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982637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r>
              <a:rPr lang="en-GB" smtClean="0">
                <a:latin typeface="Arial" pitchFamily="34" charset="0"/>
              </a:rPr>
              <a:t>Page </a:t>
            </a:r>
            <a:fld id="{A44F48C8-E1DC-4F91-BA8E-2678ABB56259}" type="slidenum">
              <a:rPr lang="en-GB" smtClean="0">
                <a:latin typeface="Arial" pitchFamily="34" charset="0"/>
              </a:rPr>
              <a:pPr>
                <a:defRPr/>
              </a:pPr>
              <a:t>27</a:t>
            </a:fld>
            <a:endParaRPr lang="en-GB" smtClean="0">
              <a:latin typeface="Arial" pitchFamily="34" charset="0"/>
            </a:endParaRPr>
          </a:p>
        </p:txBody>
      </p:sp>
      <p:sp>
        <p:nvSpPr>
          <p:cNvPr id="106499" name="Rectangle 2"/>
          <p:cNvSpPr>
            <a:spLocks noGrp="1" noRot="1" noChangeAspect="1" noChangeArrowheads="1" noTextEdit="1"/>
          </p:cNvSpPr>
          <p:nvPr>
            <p:ph type="sldImg"/>
          </p:nvPr>
        </p:nvSpPr>
        <p:spPr>
          <a:xfrm>
            <a:off x="993775" y="766763"/>
            <a:ext cx="5111750" cy="3833812"/>
          </a:xfrm>
          <a:ln/>
        </p:spPr>
      </p:sp>
      <p:sp>
        <p:nvSpPr>
          <p:cNvPr id="106500" name="Rectangle 3"/>
          <p:cNvSpPr>
            <a:spLocks noGrp="1" noChangeArrowheads="1"/>
          </p:cNvSpPr>
          <p:nvPr>
            <p:ph type="body" idx="1"/>
          </p:nvPr>
        </p:nvSpPr>
        <p:spPr>
          <a:xfrm>
            <a:off x="709930" y="4856369"/>
            <a:ext cx="5679440" cy="4600167"/>
          </a:xfrm>
          <a:noFill/>
          <a:ln/>
        </p:spPr>
        <p:txBody>
          <a:bodyPr/>
          <a:lstStyle/>
          <a:p>
            <a:pPr eaLnBrk="1" hangingPunct="1"/>
            <a:r>
              <a:rPr lang="en-US" smtClean="0">
                <a:latin typeface="Arial" pitchFamily="34" charset="0"/>
              </a:rPr>
              <a:t>We will now run through a list of suitable project types.</a:t>
            </a:r>
          </a:p>
          <a:p>
            <a:pPr eaLnBrk="1" hangingPunct="1"/>
            <a:endParaRPr lang="en-US" smtClean="0">
              <a:latin typeface="Arial" pitchFamily="34" charset="0"/>
            </a:endParaRPr>
          </a:p>
          <a:p>
            <a:pPr eaLnBrk="1" hangingPunct="1"/>
            <a:r>
              <a:rPr lang="en-US" smtClean="0">
                <a:latin typeface="Arial" pitchFamily="34" charset="0"/>
              </a:rPr>
              <a:t>As a rule of thumb we would normally say that you can get technical benefits from a roof area of 1000m2 and cost savings will be achieved at 2500m2 and above</a:t>
            </a:r>
          </a:p>
          <a:p>
            <a:pPr eaLnBrk="1" hangingPunct="1"/>
            <a:endParaRPr lang="en-US" smtClean="0">
              <a:latin typeface="Arial" pitchFamily="34" charset="0"/>
            </a:endParaRPr>
          </a:p>
          <a:p>
            <a:pPr eaLnBrk="1" hangingPunct="1"/>
            <a:r>
              <a:rPr lang="en-US" smtClean="0">
                <a:latin typeface="Arial" pitchFamily="34" charset="0"/>
              </a:rPr>
              <a:t>The bigger the roof the bigger the savings. </a:t>
            </a:r>
          </a:p>
          <a:p>
            <a:pPr eaLnBrk="1" hangingPunct="1"/>
            <a:endParaRPr lang="en-US" smtClean="0">
              <a:latin typeface="Arial" pitchFamily="34" charset="0"/>
            </a:endParaRPr>
          </a:p>
          <a:p>
            <a:pPr eaLnBrk="1" hangingPunct="1"/>
            <a:r>
              <a:rPr lang="en-US" smtClean="0">
                <a:latin typeface="Arial" pitchFamily="34" charset="0"/>
              </a:rPr>
              <a:t>The first category of project types is Retail chains – siphonic drainage has been extensively used on this type of building since the early 1990’s and is regarded as being the normal roof drainage system for this type of building.</a:t>
            </a:r>
          </a:p>
        </p:txBody>
      </p:sp>
    </p:spTree>
    <p:extLst>
      <p:ext uri="{BB962C8B-B14F-4D97-AF65-F5344CB8AC3E}">
        <p14:creationId xmlns:p14="http://schemas.microsoft.com/office/powerpoint/2010/main" val="556821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r>
              <a:rPr lang="en-GB" smtClean="0">
                <a:latin typeface="Arial" pitchFamily="34" charset="0"/>
              </a:rPr>
              <a:t>Page </a:t>
            </a:r>
            <a:fld id="{6839D970-D445-4099-8721-5706B4EFF61D}" type="slidenum">
              <a:rPr lang="en-GB" smtClean="0">
                <a:latin typeface="Arial" pitchFamily="34" charset="0"/>
              </a:rPr>
              <a:pPr>
                <a:defRPr/>
              </a:pPr>
              <a:t>28</a:t>
            </a:fld>
            <a:endParaRPr lang="en-GB" smtClean="0">
              <a:latin typeface="Arial" pitchFamily="34" charset="0"/>
            </a:endParaRPr>
          </a:p>
        </p:txBody>
      </p:sp>
      <p:sp>
        <p:nvSpPr>
          <p:cNvPr id="107523" name="Rectangle 2"/>
          <p:cNvSpPr>
            <a:spLocks noGrp="1" noRot="1" noChangeAspect="1" noChangeArrowheads="1" noTextEdit="1"/>
          </p:cNvSpPr>
          <p:nvPr>
            <p:ph type="sldImg"/>
          </p:nvPr>
        </p:nvSpPr>
        <p:spPr>
          <a:xfrm>
            <a:off x="993775" y="766763"/>
            <a:ext cx="5111750" cy="3833812"/>
          </a:xfrm>
          <a:ln/>
        </p:spPr>
      </p:sp>
      <p:sp>
        <p:nvSpPr>
          <p:cNvPr id="107524" name="Rectangle 3"/>
          <p:cNvSpPr>
            <a:spLocks noGrp="1" noChangeArrowheads="1"/>
          </p:cNvSpPr>
          <p:nvPr>
            <p:ph type="body" idx="1"/>
          </p:nvPr>
        </p:nvSpPr>
        <p:spPr>
          <a:xfrm>
            <a:off x="709930" y="4856369"/>
            <a:ext cx="5679440" cy="4600167"/>
          </a:xfrm>
          <a:noFill/>
          <a:ln/>
        </p:spPr>
        <p:txBody>
          <a:bodyPr/>
          <a:lstStyle/>
          <a:p>
            <a:pPr eaLnBrk="1" hangingPunct="1"/>
            <a:r>
              <a:rPr lang="en-GB" dirty="0" smtClean="0">
                <a:latin typeface="Arial" pitchFamily="34" charset="0"/>
              </a:rPr>
              <a:t>Stadium Projects </a:t>
            </a:r>
          </a:p>
          <a:p>
            <a:pPr eaLnBrk="1" hangingPunct="1"/>
            <a:endParaRPr lang="en-GB" dirty="0" smtClean="0">
              <a:latin typeface="Arial" pitchFamily="34" charset="0"/>
            </a:endParaRPr>
          </a:p>
          <a:p>
            <a:pPr eaLnBrk="1" hangingPunct="1"/>
            <a:r>
              <a:rPr lang="en-GB" dirty="0" smtClean="0">
                <a:latin typeface="Arial" pitchFamily="34" charset="0"/>
              </a:rPr>
              <a:t>The Stadium of Light on the left had one quarter of the whole roof area drained to a single drainage point.</a:t>
            </a:r>
          </a:p>
          <a:p>
            <a:pPr eaLnBrk="1" hangingPunct="1"/>
            <a:endParaRPr lang="en-GB" dirty="0" smtClean="0">
              <a:latin typeface="Arial" pitchFamily="34" charset="0"/>
            </a:endParaRPr>
          </a:p>
          <a:p>
            <a:pPr eaLnBrk="1" hangingPunct="1"/>
            <a:r>
              <a:rPr lang="en-GB" dirty="0" smtClean="0">
                <a:latin typeface="Arial" pitchFamily="34" charset="0"/>
              </a:rPr>
              <a:t>The Coventry Stadium and Arena on the right used only 6 rainwater pipes to drain the whole roof.</a:t>
            </a:r>
            <a:endParaRPr lang="en-US" dirty="0" smtClean="0">
              <a:latin typeface="Arial" pitchFamily="34" charset="0"/>
            </a:endParaRPr>
          </a:p>
        </p:txBody>
      </p:sp>
    </p:spTree>
    <p:extLst>
      <p:ext uri="{BB962C8B-B14F-4D97-AF65-F5344CB8AC3E}">
        <p14:creationId xmlns:p14="http://schemas.microsoft.com/office/powerpoint/2010/main" val="28160378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r>
              <a:rPr lang="en-GB" smtClean="0">
                <a:latin typeface="Arial" pitchFamily="34" charset="0"/>
              </a:rPr>
              <a:t>Page </a:t>
            </a:r>
            <a:fld id="{9E194C51-F994-4FB7-A9EA-0AF58506480D}" type="slidenum">
              <a:rPr lang="en-GB" smtClean="0">
                <a:latin typeface="Arial" pitchFamily="34" charset="0"/>
              </a:rPr>
              <a:pPr>
                <a:defRPr/>
              </a:pPr>
              <a:t>29</a:t>
            </a:fld>
            <a:endParaRPr lang="en-GB" smtClean="0">
              <a:latin typeface="Arial" pitchFamily="34" charset="0"/>
            </a:endParaRPr>
          </a:p>
        </p:txBody>
      </p:sp>
      <p:sp>
        <p:nvSpPr>
          <p:cNvPr id="108547" name="Rectangle 2"/>
          <p:cNvSpPr>
            <a:spLocks noGrp="1" noRot="1" noChangeAspect="1" noChangeArrowheads="1" noTextEdit="1"/>
          </p:cNvSpPr>
          <p:nvPr>
            <p:ph type="sldImg"/>
          </p:nvPr>
        </p:nvSpPr>
        <p:spPr>
          <a:xfrm>
            <a:off x="993775" y="766763"/>
            <a:ext cx="5111750" cy="3833812"/>
          </a:xfrm>
          <a:ln/>
        </p:spPr>
      </p:sp>
      <p:sp>
        <p:nvSpPr>
          <p:cNvPr id="108548"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 large town centre retail development.</a:t>
            </a:r>
          </a:p>
          <a:p>
            <a:pPr eaLnBrk="1" hangingPunct="1"/>
            <a:endParaRPr lang="en-GB" smtClean="0">
              <a:latin typeface="Arial" pitchFamily="34" charset="0"/>
            </a:endParaRPr>
          </a:p>
          <a:p>
            <a:pPr eaLnBrk="1" hangingPunct="1"/>
            <a:r>
              <a:rPr lang="en-GB" smtClean="0">
                <a:latin typeface="Arial" pitchFamily="34" charset="0"/>
              </a:rPr>
              <a:t>The landlord specified siphonic roof drainage so that all rainwater pipes were routed to landlord areas thus freeing up lettable tenant space to increase the rental earnings.</a:t>
            </a:r>
          </a:p>
          <a:p>
            <a:pPr eaLnBrk="1" hangingPunct="1"/>
            <a:endParaRPr lang="en-GB" smtClean="0">
              <a:latin typeface="Arial" pitchFamily="34" charset="0"/>
            </a:endParaRPr>
          </a:p>
          <a:p>
            <a:pPr eaLnBrk="1" hangingPunct="1"/>
            <a:r>
              <a:rPr lang="en-GB" smtClean="0">
                <a:latin typeface="Arial" pitchFamily="34" charset="0"/>
              </a:rPr>
              <a:t>A Siphonic Roof Drainage system was also used to drain the top level of the multi-storey car park shown on the left third of the site.</a:t>
            </a:r>
            <a:endParaRPr lang="en-US" smtClean="0">
              <a:latin typeface="Arial" pitchFamily="34" charset="0"/>
            </a:endParaRPr>
          </a:p>
        </p:txBody>
      </p:sp>
    </p:spTree>
    <p:extLst>
      <p:ext uri="{BB962C8B-B14F-4D97-AF65-F5344CB8AC3E}">
        <p14:creationId xmlns:p14="http://schemas.microsoft.com/office/powerpoint/2010/main" val="25605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r>
              <a:rPr lang="en-GB" smtClean="0">
                <a:latin typeface="Arial" pitchFamily="34" charset="0"/>
              </a:rPr>
              <a:t>Page </a:t>
            </a:r>
            <a:fld id="{9E194C51-F994-4FB7-A9EA-0AF58506480D}" type="slidenum">
              <a:rPr lang="en-GB" smtClean="0">
                <a:latin typeface="Arial" pitchFamily="34" charset="0"/>
              </a:rPr>
              <a:pPr>
                <a:defRPr/>
              </a:pPr>
              <a:t>30</a:t>
            </a:fld>
            <a:endParaRPr lang="en-GB" smtClean="0">
              <a:latin typeface="Arial" pitchFamily="34" charset="0"/>
            </a:endParaRPr>
          </a:p>
        </p:txBody>
      </p:sp>
      <p:sp>
        <p:nvSpPr>
          <p:cNvPr id="108547" name="Rectangle 2"/>
          <p:cNvSpPr>
            <a:spLocks noGrp="1" noRot="1" noChangeAspect="1" noChangeArrowheads="1" noTextEdit="1"/>
          </p:cNvSpPr>
          <p:nvPr>
            <p:ph type="sldImg"/>
          </p:nvPr>
        </p:nvSpPr>
        <p:spPr>
          <a:xfrm>
            <a:off x="993775" y="766763"/>
            <a:ext cx="5111750" cy="3833812"/>
          </a:xfrm>
          <a:ln/>
        </p:spPr>
      </p:sp>
      <p:sp>
        <p:nvSpPr>
          <p:cNvPr id="108548"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 large town centre retail development.</a:t>
            </a:r>
          </a:p>
          <a:p>
            <a:pPr eaLnBrk="1" hangingPunct="1"/>
            <a:endParaRPr lang="en-GB" smtClean="0">
              <a:latin typeface="Arial" pitchFamily="34" charset="0"/>
            </a:endParaRPr>
          </a:p>
          <a:p>
            <a:pPr eaLnBrk="1" hangingPunct="1"/>
            <a:r>
              <a:rPr lang="en-GB" smtClean="0">
                <a:latin typeface="Arial" pitchFamily="34" charset="0"/>
              </a:rPr>
              <a:t>The landlord specified siphonic roof drainage so that all rainwater pipes were routed to landlord areas thus freeing up lettable tenant space to increase the rental earnings.</a:t>
            </a:r>
          </a:p>
          <a:p>
            <a:pPr eaLnBrk="1" hangingPunct="1"/>
            <a:endParaRPr lang="en-GB" smtClean="0">
              <a:latin typeface="Arial" pitchFamily="34" charset="0"/>
            </a:endParaRPr>
          </a:p>
          <a:p>
            <a:pPr eaLnBrk="1" hangingPunct="1"/>
            <a:r>
              <a:rPr lang="en-GB" smtClean="0">
                <a:latin typeface="Arial" pitchFamily="34" charset="0"/>
              </a:rPr>
              <a:t>A Siphonic Roof Drainage system was also used to drain the top level of the multi-storey car park shown on the left third of the site.</a:t>
            </a:r>
            <a:endParaRPr lang="en-US" smtClean="0">
              <a:latin typeface="Arial" pitchFamily="34" charset="0"/>
            </a:endParaRPr>
          </a:p>
        </p:txBody>
      </p:sp>
    </p:spTree>
    <p:extLst>
      <p:ext uri="{BB962C8B-B14F-4D97-AF65-F5344CB8AC3E}">
        <p14:creationId xmlns:p14="http://schemas.microsoft.com/office/powerpoint/2010/main" val="3769789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pPr eaLnBrk="1" hangingPunct="1">
              <a:buFont typeface="Wingdings" pitchFamily="2" charset="2"/>
              <a:buNone/>
            </a:pPr>
            <a:r>
              <a:rPr lang="en-US" smtClean="0">
                <a:latin typeface="Arial" pitchFamily="34" charset="0"/>
              </a:rPr>
              <a:t>So what is </a:t>
            </a:r>
            <a:r>
              <a:rPr lang="en-GB" sz="2000" b="1">
                <a:latin typeface="Arial" pitchFamily="34" charset="0"/>
              </a:rPr>
              <a:t>Siphonic Roof Drainage?</a:t>
            </a:r>
          </a:p>
          <a:p>
            <a:pPr eaLnBrk="1" hangingPunct="1">
              <a:buFont typeface="Wingdings" pitchFamily="2" charset="2"/>
              <a:buNone/>
            </a:pPr>
            <a:endParaRPr lang="en-GB" b="1" smtClean="0">
              <a:latin typeface="Arial" pitchFamily="34" charset="0"/>
            </a:endParaRPr>
          </a:p>
          <a:p>
            <a:pPr eaLnBrk="1" hangingPunct="1">
              <a:buFont typeface="Wingdings" pitchFamily="2" charset="2"/>
              <a:buNone/>
            </a:pPr>
            <a:r>
              <a:rPr lang="en-GB" b="1" smtClean="0">
                <a:latin typeface="Arial" pitchFamily="34" charset="0"/>
              </a:rPr>
              <a:t>Siphonic Drainage</a:t>
            </a:r>
            <a:r>
              <a:rPr lang="en-GB" smtClean="0">
                <a:latin typeface="Arial" pitchFamily="34" charset="0"/>
              </a:rPr>
              <a:t> is an innovative solution which utilises the power of water accelerating as it falls down the vertical downpipe to generate a naturally induced siphon which in turn creates a high-performance roof drainage solution .</a:t>
            </a:r>
            <a:endParaRPr lang="en-US" smtClean="0">
              <a:latin typeface="Arial" pitchFamily="34" charset="0"/>
            </a:endParaRP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8AC13041-70EC-4965-8CFB-FDEB98CFEF33}" type="slidenum">
              <a:rPr lang="en-GB" smtClean="0"/>
              <a:pPr>
                <a:defRPr/>
              </a:pPr>
              <a:t>4</a:t>
            </a:fld>
            <a:endParaRPr lang="en-GB"/>
          </a:p>
        </p:txBody>
      </p:sp>
    </p:spTree>
    <p:extLst>
      <p:ext uri="{BB962C8B-B14F-4D97-AF65-F5344CB8AC3E}">
        <p14:creationId xmlns:p14="http://schemas.microsoft.com/office/powerpoint/2010/main" val="12394221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r>
              <a:rPr lang="en-GB" smtClean="0">
                <a:latin typeface="Arial" pitchFamily="34" charset="0"/>
              </a:rPr>
              <a:t>Page </a:t>
            </a:r>
            <a:fld id="{9E194C51-F994-4FB7-A9EA-0AF58506480D}" type="slidenum">
              <a:rPr lang="en-GB" smtClean="0">
                <a:latin typeface="Arial" pitchFamily="34" charset="0"/>
              </a:rPr>
              <a:pPr>
                <a:defRPr/>
              </a:pPr>
              <a:t>31</a:t>
            </a:fld>
            <a:endParaRPr lang="en-GB" smtClean="0">
              <a:latin typeface="Arial" pitchFamily="34" charset="0"/>
            </a:endParaRPr>
          </a:p>
        </p:txBody>
      </p:sp>
      <p:sp>
        <p:nvSpPr>
          <p:cNvPr id="108547" name="Rectangle 2"/>
          <p:cNvSpPr>
            <a:spLocks noGrp="1" noRot="1" noChangeAspect="1" noChangeArrowheads="1" noTextEdit="1"/>
          </p:cNvSpPr>
          <p:nvPr>
            <p:ph type="sldImg"/>
          </p:nvPr>
        </p:nvSpPr>
        <p:spPr>
          <a:xfrm>
            <a:off x="993775" y="766763"/>
            <a:ext cx="5111750" cy="3833812"/>
          </a:xfrm>
          <a:ln/>
        </p:spPr>
      </p:sp>
      <p:sp>
        <p:nvSpPr>
          <p:cNvPr id="108548"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 large town centre retail development.</a:t>
            </a:r>
          </a:p>
          <a:p>
            <a:pPr eaLnBrk="1" hangingPunct="1"/>
            <a:endParaRPr lang="en-GB" smtClean="0">
              <a:latin typeface="Arial" pitchFamily="34" charset="0"/>
            </a:endParaRPr>
          </a:p>
          <a:p>
            <a:pPr eaLnBrk="1" hangingPunct="1"/>
            <a:r>
              <a:rPr lang="en-GB" smtClean="0">
                <a:latin typeface="Arial" pitchFamily="34" charset="0"/>
              </a:rPr>
              <a:t>The landlord specified siphonic roof drainage so that all rainwater pipes were routed to landlord areas thus freeing up lettable tenant space to increase the rental earnings.</a:t>
            </a:r>
          </a:p>
          <a:p>
            <a:pPr eaLnBrk="1" hangingPunct="1"/>
            <a:endParaRPr lang="en-GB" smtClean="0">
              <a:latin typeface="Arial" pitchFamily="34" charset="0"/>
            </a:endParaRPr>
          </a:p>
          <a:p>
            <a:pPr eaLnBrk="1" hangingPunct="1"/>
            <a:r>
              <a:rPr lang="en-GB" smtClean="0">
                <a:latin typeface="Arial" pitchFamily="34" charset="0"/>
              </a:rPr>
              <a:t>A Siphonic Roof Drainage system was also used to drain the top level of the multi-storey car park shown on the left third of the site.</a:t>
            </a:r>
            <a:endParaRPr lang="en-US" smtClean="0">
              <a:latin typeface="Arial" pitchFamily="34" charset="0"/>
            </a:endParaRPr>
          </a:p>
        </p:txBody>
      </p:sp>
    </p:spTree>
    <p:extLst>
      <p:ext uri="{BB962C8B-B14F-4D97-AF65-F5344CB8AC3E}">
        <p14:creationId xmlns:p14="http://schemas.microsoft.com/office/powerpoint/2010/main" val="918171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r>
              <a:rPr lang="en-GB" smtClean="0">
                <a:latin typeface="Arial" pitchFamily="34" charset="0"/>
              </a:rPr>
              <a:t>Page </a:t>
            </a:r>
            <a:fld id="{9E194C51-F994-4FB7-A9EA-0AF58506480D}" type="slidenum">
              <a:rPr lang="en-GB" smtClean="0">
                <a:latin typeface="Arial" pitchFamily="34" charset="0"/>
              </a:rPr>
              <a:pPr>
                <a:defRPr/>
              </a:pPr>
              <a:t>32</a:t>
            </a:fld>
            <a:endParaRPr lang="en-GB" smtClean="0">
              <a:latin typeface="Arial" pitchFamily="34" charset="0"/>
            </a:endParaRPr>
          </a:p>
        </p:txBody>
      </p:sp>
      <p:sp>
        <p:nvSpPr>
          <p:cNvPr id="108547" name="Rectangle 2"/>
          <p:cNvSpPr>
            <a:spLocks noGrp="1" noRot="1" noChangeAspect="1" noChangeArrowheads="1" noTextEdit="1"/>
          </p:cNvSpPr>
          <p:nvPr>
            <p:ph type="sldImg"/>
          </p:nvPr>
        </p:nvSpPr>
        <p:spPr>
          <a:xfrm>
            <a:off x="993775" y="766763"/>
            <a:ext cx="5111750" cy="3833812"/>
          </a:xfrm>
          <a:ln/>
        </p:spPr>
      </p:sp>
      <p:sp>
        <p:nvSpPr>
          <p:cNvPr id="108548"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 large town centre retail development.</a:t>
            </a:r>
          </a:p>
          <a:p>
            <a:pPr eaLnBrk="1" hangingPunct="1"/>
            <a:endParaRPr lang="en-GB" smtClean="0">
              <a:latin typeface="Arial" pitchFamily="34" charset="0"/>
            </a:endParaRPr>
          </a:p>
          <a:p>
            <a:pPr eaLnBrk="1" hangingPunct="1"/>
            <a:r>
              <a:rPr lang="en-GB" smtClean="0">
                <a:latin typeface="Arial" pitchFamily="34" charset="0"/>
              </a:rPr>
              <a:t>The landlord specified siphonic roof drainage so that all rainwater pipes were routed to landlord areas thus freeing up lettable tenant space to increase the rental earnings.</a:t>
            </a:r>
          </a:p>
          <a:p>
            <a:pPr eaLnBrk="1" hangingPunct="1"/>
            <a:endParaRPr lang="en-GB" smtClean="0">
              <a:latin typeface="Arial" pitchFamily="34" charset="0"/>
            </a:endParaRPr>
          </a:p>
          <a:p>
            <a:pPr eaLnBrk="1" hangingPunct="1"/>
            <a:r>
              <a:rPr lang="en-GB" smtClean="0">
                <a:latin typeface="Arial" pitchFamily="34" charset="0"/>
              </a:rPr>
              <a:t>A Siphonic Roof Drainage system was also used to drain the top level of the multi-storey car park shown on the left third of the site.</a:t>
            </a:r>
            <a:endParaRPr lang="en-US" smtClean="0">
              <a:latin typeface="Arial" pitchFamily="34" charset="0"/>
            </a:endParaRPr>
          </a:p>
        </p:txBody>
      </p:sp>
    </p:spTree>
    <p:extLst>
      <p:ext uri="{BB962C8B-B14F-4D97-AF65-F5344CB8AC3E}">
        <p14:creationId xmlns:p14="http://schemas.microsoft.com/office/powerpoint/2010/main" val="3839490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r>
              <a:rPr lang="en-GB" smtClean="0">
                <a:latin typeface="Arial" pitchFamily="34" charset="0"/>
              </a:rPr>
              <a:t>Page </a:t>
            </a:r>
            <a:fld id="{9E194C51-F994-4FB7-A9EA-0AF58506480D}" type="slidenum">
              <a:rPr lang="en-GB" smtClean="0">
                <a:latin typeface="Arial" pitchFamily="34" charset="0"/>
              </a:rPr>
              <a:pPr>
                <a:defRPr/>
              </a:pPr>
              <a:t>33</a:t>
            </a:fld>
            <a:endParaRPr lang="en-GB" smtClean="0">
              <a:latin typeface="Arial" pitchFamily="34" charset="0"/>
            </a:endParaRPr>
          </a:p>
        </p:txBody>
      </p:sp>
      <p:sp>
        <p:nvSpPr>
          <p:cNvPr id="108547" name="Rectangle 2"/>
          <p:cNvSpPr>
            <a:spLocks noGrp="1" noRot="1" noChangeAspect="1" noChangeArrowheads="1" noTextEdit="1"/>
          </p:cNvSpPr>
          <p:nvPr>
            <p:ph type="sldImg"/>
          </p:nvPr>
        </p:nvSpPr>
        <p:spPr>
          <a:xfrm>
            <a:off x="993775" y="766763"/>
            <a:ext cx="5111750" cy="3833812"/>
          </a:xfrm>
          <a:ln/>
        </p:spPr>
      </p:sp>
      <p:sp>
        <p:nvSpPr>
          <p:cNvPr id="108548"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 large town centre retail development.</a:t>
            </a:r>
          </a:p>
          <a:p>
            <a:pPr eaLnBrk="1" hangingPunct="1"/>
            <a:endParaRPr lang="en-GB" smtClean="0">
              <a:latin typeface="Arial" pitchFamily="34" charset="0"/>
            </a:endParaRPr>
          </a:p>
          <a:p>
            <a:pPr eaLnBrk="1" hangingPunct="1"/>
            <a:r>
              <a:rPr lang="en-GB" smtClean="0">
                <a:latin typeface="Arial" pitchFamily="34" charset="0"/>
              </a:rPr>
              <a:t>The landlord specified siphonic roof drainage so that all rainwater pipes were routed to landlord areas thus freeing up lettable tenant space to increase the rental earnings.</a:t>
            </a:r>
          </a:p>
          <a:p>
            <a:pPr eaLnBrk="1" hangingPunct="1"/>
            <a:endParaRPr lang="en-GB" smtClean="0">
              <a:latin typeface="Arial" pitchFamily="34" charset="0"/>
            </a:endParaRPr>
          </a:p>
          <a:p>
            <a:pPr eaLnBrk="1" hangingPunct="1"/>
            <a:r>
              <a:rPr lang="en-GB" smtClean="0">
                <a:latin typeface="Arial" pitchFamily="34" charset="0"/>
              </a:rPr>
              <a:t>A Siphonic Roof Drainage system was also used to drain the top level of the multi-storey car park shown on the left third of the site.</a:t>
            </a:r>
            <a:endParaRPr lang="en-US" smtClean="0">
              <a:latin typeface="Arial" pitchFamily="34" charset="0"/>
            </a:endParaRPr>
          </a:p>
        </p:txBody>
      </p:sp>
    </p:spTree>
    <p:extLst>
      <p:ext uri="{BB962C8B-B14F-4D97-AF65-F5344CB8AC3E}">
        <p14:creationId xmlns:p14="http://schemas.microsoft.com/office/powerpoint/2010/main" val="1268450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r>
              <a:rPr lang="en-GB" smtClean="0">
                <a:latin typeface="Arial" pitchFamily="34" charset="0"/>
              </a:rPr>
              <a:t>Page </a:t>
            </a:r>
            <a:fld id="{AF3590D2-4191-4EBF-BBC2-5F89B3957BF7}" type="slidenum">
              <a:rPr lang="en-GB" smtClean="0">
                <a:latin typeface="Arial" pitchFamily="34" charset="0"/>
              </a:rPr>
              <a:pPr>
                <a:defRPr/>
              </a:pPr>
              <a:t>34</a:t>
            </a:fld>
            <a:endParaRPr lang="en-GB" smtClean="0">
              <a:latin typeface="Arial" pitchFamily="34" charset="0"/>
            </a:endParaRPr>
          </a:p>
        </p:txBody>
      </p:sp>
      <p:sp>
        <p:nvSpPr>
          <p:cNvPr id="109571" name="Rectangle 2"/>
          <p:cNvSpPr>
            <a:spLocks noGrp="1" noRot="1" noChangeAspect="1" noChangeArrowheads="1" noTextEdit="1"/>
          </p:cNvSpPr>
          <p:nvPr>
            <p:ph type="sldImg"/>
          </p:nvPr>
        </p:nvSpPr>
        <p:spPr>
          <a:xfrm>
            <a:off x="993775" y="766763"/>
            <a:ext cx="5111750" cy="3833812"/>
          </a:xfrm>
          <a:ln/>
        </p:spPr>
      </p:sp>
      <p:sp>
        <p:nvSpPr>
          <p:cNvPr id="109572"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Apartment blocks can benefit from using siphonic drainage because you can route the downpipes to service cores </a:t>
            </a:r>
          </a:p>
          <a:p>
            <a:pPr eaLnBrk="1" hangingPunct="1"/>
            <a:endParaRPr lang="en-GB" smtClean="0">
              <a:latin typeface="Arial" pitchFamily="34" charset="0"/>
            </a:endParaRPr>
          </a:p>
          <a:p>
            <a:pPr eaLnBrk="1" hangingPunct="1"/>
            <a:r>
              <a:rPr lang="en-GB" smtClean="0">
                <a:latin typeface="Arial" pitchFamily="34" charset="0"/>
              </a:rPr>
              <a:t>Podium decks can benefit where there is sufficient vertical displacement from podium deck to the termination point</a:t>
            </a:r>
            <a:endParaRPr lang="en-US" smtClean="0">
              <a:latin typeface="Arial" pitchFamily="34" charset="0"/>
            </a:endParaRPr>
          </a:p>
          <a:p>
            <a:pPr eaLnBrk="1" hangingPunct="1"/>
            <a:endParaRPr lang="en-US" smtClean="0">
              <a:latin typeface="Arial" pitchFamily="34" charset="0"/>
            </a:endParaRPr>
          </a:p>
        </p:txBody>
      </p:sp>
    </p:spTree>
    <p:extLst>
      <p:ext uri="{BB962C8B-B14F-4D97-AF65-F5344CB8AC3E}">
        <p14:creationId xmlns:p14="http://schemas.microsoft.com/office/powerpoint/2010/main" val="2391611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256B0E76-EC76-44B0-B956-A4F9782241A0}" type="slidenum">
              <a:rPr lang="en-US" smtClean="0"/>
              <a:pPr/>
              <a:t>35</a:t>
            </a:fld>
            <a:endParaRPr lang="en-US" smtClean="0"/>
          </a:p>
        </p:txBody>
      </p:sp>
      <p:sp>
        <p:nvSpPr>
          <p:cNvPr id="137219" name="Rectangle 2"/>
          <p:cNvSpPr>
            <a:spLocks noGrp="1" noRot="1" noChangeAspect="1" noChangeArrowheads="1" noTextEdit="1"/>
          </p:cNvSpPr>
          <p:nvPr>
            <p:ph type="sldImg"/>
          </p:nvPr>
        </p:nvSpPr>
        <p:spPr>
          <a:xfrm>
            <a:off x="993775" y="766763"/>
            <a:ext cx="5111750" cy="3833812"/>
          </a:xfrm>
          <a:ln/>
        </p:spPr>
      </p:sp>
      <p:sp>
        <p:nvSpPr>
          <p:cNvPr id="137220" name="Rectangle 3"/>
          <p:cNvSpPr>
            <a:spLocks noGrp="1" noChangeArrowheads="1"/>
          </p:cNvSpPr>
          <p:nvPr>
            <p:ph type="body" idx="1"/>
          </p:nvPr>
        </p:nvSpPr>
        <p:spPr>
          <a:xfrm>
            <a:off x="710240" y="4856503"/>
            <a:ext cx="5678824" cy="4599560"/>
          </a:xfrm>
          <a:noFill/>
          <a:ln/>
        </p:spPr>
        <p:txBody>
          <a:bodyPr/>
          <a:lstStyle/>
          <a:p>
            <a:pPr eaLnBrk="1" hangingPunct="1"/>
            <a:r>
              <a:rPr lang="en-GB" dirty="0" smtClean="0"/>
              <a:t>This is the award winning Scottish Parliament building. The Terrain-Mifab HydroMax™ system was selected because of the technical ability to drain complex roofs through unobtrusive small diameter pipes.</a:t>
            </a:r>
          </a:p>
          <a:p>
            <a:pPr eaLnBrk="1" hangingPunct="1"/>
            <a:endParaRPr lang="en-US" dirty="0" smtClean="0"/>
          </a:p>
        </p:txBody>
      </p:sp>
    </p:spTree>
    <p:extLst>
      <p:ext uri="{BB962C8B-B14F-4D97-AF65-F5344CB8AC3E}">
        <p14:creationId xmlns:p14="http://schemas.microsoft.com/office/powerpoint/2010/main" val="33076728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r>
              <a:rPr lang="en-GB" smtClean="0">
                <a:latin typeface="Arial" pitchFamily="34" charset="0"/>
              </a:rPr>
              <a:t>Page </a:t>
            </a:r>
            <a:fld id="{F1077654-0E4D-4A5A-A3D0-4CDE705B76F7}" type="slidenum">
              <a:rPr lang="en-GB" smtClean="0">
                <a:latin typeface="Arial" pitchFamily="34" charset="0"/>
              </a:rPr>
              <a:pPr>
                <a:defRPr/>
              </a:pPr>
              <a:t>36</a:t>
            </a:fld>
            <a:endParaRPr lang="en-GB" smtClean="0">
              <a:latin typeface="Arial" pitchFamily="34" charset="0"/>
            </a:endParaRPr>
          </a:p>
        </p:txBody>
      </p:sp>
      <p:sp>
        <p:nvSpPr>
          <p:cNvPr id="110595" name="Rectangle 2"/>
          <p:cNvSpPr>
            <a:spLocks noGrp="1" noRot="1" noChangeAspect="1" noChangeArrowheads="1" noTextEdit="1"/>
          </p:cNvSpPr>
          <p:nvPr>
            <p:ph type="sldImg"/>
          </p:nvPr>
        </p:nvSpPr>
        <p:spPr>
          <a:xfrm>
            <a:off x="993775" y="766763"/>
            <a:ext cx="5111750" cy="3833812"/>
          </a:xfrm>
          <a:ln/>
        </p:spPr>
      </p:sp>
      <p:sp>
        <p:nvSpPr>
          <p:cNvPr id="11059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We have used Siphonic Roof Drainage systems for small domestic airports and large international airports.</a:t>
            </a:r>
          </a:p>
          <a:p>
            <a:pPr eaLnBrk="1" hangingPunct="1"/>
            <a:endParaRPr lang="en-GB" smtClean="0">
              <a:latin typeface="Arial" pitchFamily="34" charset="0"/>
            </a:endParaRPr>
          </a:p>
        </p:txBody>
      </p:sp>
    </p:spTree>
    <p:extLst>
      <p:ext uri="{BB962C8B-B14F-4D97-AF65-F5344CB8AC3E}">
        <p14:creationId xmlns:p14="http://schemas.microsoft.com/office/powerpoint/2010/main" val="34085808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r>
              <a:rPr lang="en-GB" smtClean="0">
                <a:latin typeface="Arial" pitchFamily="34" charset="0"/>
              </a:rPr>
              <a:t>Page </a:t>
            </a:r>
            <a:fld id="{276093F9-4AE1-4354-A8C1-666A3DE6F397}" type="slidenum">
              <a:rPr lang="en-GB" smtClean="0">
                <a:latin typeface="Arial" pitchFamily="34" charset="0"/>
              </a:rPr>
              <a:pPr>
                <a:defRPr/>
              </a:pPr>
              <a:t>37</a:t>
            </a:fld>
            <a:endParaRPr lang="en-GB" smtClean="0">
              <a:latin typeface="Arial" pitchFamily="34" charset="0"/>
            </a:endParaRPr>
          </a:p>
        </p:txBody>
      </p:sp>
      <p:sp>
        <p:nvSpPr>
          <p:cNvPr id="112643" name="Rectangle 2"/>
          <p:cNvSpPr>
            <a:spLocks noGrp="1" noRot="1" noChangeAspect="1" noChangeArrowheads="1" noTextEdit="1"/>
          </p:cNvSpPr>
          <p:nvPr>
            <p:ph type="sldImg"/>
          </p:nvPr>
        </p:nvSpPr>
        <p:spPr>
          <a:xfrm>
            <a:off x="993775" y="766763"/>
            <a:ext cx="5111750" cy="3833812"/>
          </a:xfrm>
          <a:ln/>
        </p:spPr>
      </p:sp>
      <p:sp>
        <p:nvSpPr>
          <p:cNvPr id="112644"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Our Siphonic Roof Drainage system’s have been used on numerous hi-tech electronics and Pharmaceutical projects.</a:t>
            </a:r>
            <a:endParaRPr lang="en-US" smtClean="0">
              <a:latin typeface="Arial" pitchFamily="34" charset="0"/>
            </a:endParaRPr>
          </a:p>
        </p:txBody>
      </p:sp>
    </p:spTree>
    <p:extLst>
      <p:ext uri="{BB962C8B-B14F-4D97-AF65-F5344CB8AC3E}">
        <p14:creationId xmlns:p14="http://schemas.microsoft.com/office/powerpoint/2010/main" val="1316117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r>
              <a:rPr lang="en-GB" smtClean="0">
                <a:latin typeface="Arial" pitchFamily="34" charset="0"/>
              </a:rPr>
              <a:t>Page </a:t>
            </a:r>
            <a:fld id="{29715335-CAD7-4926-A1E6-28A15927A1CD}" type="slidenum">
              <a:rPr lang="en-GB" smtClean="0">
                <a:latin typeface="Arial" pitchFamily="34" charset="0"/>
              </a:rPr>
              <a:pPr>
                <a:defRPr/>
              </a:pPr>
              <a:t>38</a:t>
            </a:fld>
            <a:endParaRPr lang="en-GB" smtClean="0">
              <a:latin typeface="Arial" pitchFamily="34" charset="0"/>
            </a:endParaRPr>
          </a:p>
        </p:txBody>
      </p:sp>
      <p:sp>
        <p:nvSpPr>
          <p:cNvPr id="113667" name="Rectangle 2"/>
          <p:cNvSpPr>
            <a:spLocks noGrp="1" noRot="1" noChangeAspect="1" noChangeArrowheads="1" noTextEdit="1"/>
          </p:cNvSpPr>
          <p:nvPr>
            <p:ph type="sldImg"/>
          </p:nvPr>
        </p:nvSpPr>
        <p:spPr>
          <a:xfrm>
            <a:off x="993775" y="766763"/>
            <a:ext cx="5111750" cy="3833812"/>
          </a:xfrm>
          <a:ln/>
        </p:spPr>
      </p:sp>
      <p:sp>
        <p:nvSpPr>
          <p:cNvPr id="113668" name="Rectangle 3"/>
          <p:cNvSpPr>
            <a:spLocks noGrp="1" noChangeArrowheads="1"/>
          </p:cNvSpPr>
          <p:nvPr>
            <p:ph type="body" idx="1"/>
          </p:nvPr>
        </p:nvSpPr>
        <p:spPr>
          <a:xfrm>
            <a:off x="709930" y="4856369"/>
            <a:ext cx="5679440" cy="4600167"/>
          </a:xfrm>
          <a:noFill/>
          <a:ln/>
        </p:spPr>
        <p:txBody>
          <a:bodyPr/>
          <a:lstStyle/>
          <a:p>
            <a:pPr eaLnBrk="1" hangingPunct="1"/>
            <a:r>
              <a:rPr lang="en-GB" dirty="0" smtClean="0">
                <a:latin typeface="Arial" pitchFamily="34" charset="0"/>
              </a:rPr>
              <a:t>This is the award winning Scottish Parliament building. The Terrain-Mifab HydroMax™ system was selected because of the technical ability to drain complex roofs through unobtrusive small diameter pipes.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1997293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r>
              <a:rPr lang="en-GB" smtClean="0">
                <a:latin typeface="Arial" pitchFamily="34" charset="0"/>
              </a:rPr>
              <a:t>Page </a:t>
            </a:r>
            <a:fld id="{455D78D0-6355-4FA2-B0BB-0C20297D5D3A}" type="slidenum">
              <a:rPr lang="en-GB" smtClean="0">
                <a:latin typeface="Arial" pitchFamily="34" charset="0"/>
              </a:rPr>
              <a:pPr>
                <a:defRPr/>
              </a:pPr>
              <a:t>39</a:t>
            </a:fld>
            <a:endParaRPr lang="en-GB" smtClean="0">
              <a:latin typeface="Arial" pitchFamily="34" charset="0"/>
            </a:endParaRPr>
          </a:p>
        </p:txBody>
      </p:sp>
      <p:sp>
        <p:nvSpPr>
          <p:cNvPr id="114691" name="Rectangle 2"/>
          <p:cNvSpPr>
            <a:spLocks noGrp="1" noRot="1" noChangeAspect="1" noChangeArrowheads="1" noTextEdit="1"/>
          </p:cNvSpPr>
          <p:nvPr>
            <p:ph type="sldImg"/>
          </p:nvPr>
        </p:nvSpPr>
        <p:spPr>
          <a:xfrm>
            <a:off x="993775" y="766763"/>
            <a:ext cx="5111750" cy="3833812"/>
          </a:xfrm>
          <a:ln/>
        </p:spPr>
      </p:sp>
      <p:sp>
        <p:nvSpPr>
          <p:cNvPr id="114692" name="Rectangle 3"/>
          <p:cNvSpPr>
            <a:spLocks noGrp="1" noChangeArrowheads="1"/>
          </p:cNvSpPr>
          <p:nvPr>
            <p:ph type="body" idx="1"/>
          </p:nvPr>
        </p:nvSpPr>
        <p:spPr>
          <a:xfrm>
            <a:off x="709930" y="4856369"/>
            <a:ext cx="5679440" cy="4600167"/>
          </a:xfrm>
          <a:noFill/>
          <a:ln/>
        </p:spPr>
        <p:txBody>
          <a:bodyPr/>
          <a:lstStyle/>
          <a:p>
            <a:pPr eaLnBrk="1" hangingPunct="1"/>
            <a:r>
              <a:rPr lang="en-GB" dirty="0" smtClean="0">
                <a:latin typeface="Arial" pitchFamily="34" charset="0"/>
              </a:rPr>
              <a:t>This is the award winning Scottish Parliament building. The Terrain-Mifab HydroMax™ system was selected because of the technical ability to drain complex roofs through unobtrusive small diameter pipes.</a:t>
            </a:r>
          </a:p>
          <a:p>
            <a:pPr eaLnBrk="1" hangingPunct="1"/>
            <a:endParaRPr lang="en-US" dirty="0" smtClean="0">
              <a:latin typeface="Arial" pitchFamily="34" charset="0"/>
            </a:endParaRPr>
          </a:p>
        </p:txBody>
      </p:sp>
    </p:spTree>
    <p:extLst>
      <p:ext uri="{BB962C8B-B14F-4D97-AF65-F5344CB8AC3E}">
        <p14:creationId xmlns:p14="http://schemas.microsoft.com/office/powerpoint/2010/main" val="2176784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r>
              <a:rPr lang="en-GB" smtClean="0">
                <a:latin typeface="Arial" pitchFamily="34" charset="0"/>
              </a:rPr>
              <a:t>Page </a:t>
            </a:r>
            <a:fld id="{C907C219-9D96-4A36-8FD0-74767F97C533}" type="slidenum">
              <a:rPr lang="en-GB" smtClean="0">
                <a:latin typeface="Arial" pitchFamily="34" charset="0"/>
              </a:rPr>
              <a:pPr>
                <a:defRPr/>
              </a:pPr>
              <a:t>40</a:t>
            </a:fld>
            <a:endParaRPr lang="en-GB" smtClean="0">
              <a:latin typeface="Arial" pitchFamily="34" charset="0"/>
            </a:endParaRPr>
          </a:p>
        </p:txBody>
      </p:sp>
      <p:sp>
        <p:nvSpPr>
          <p:cNvPr id="120835" name="Rectangle 2"/>
          <p:cNvSpPr>
            <a:spLocks noGrp="1" noRot="1" noChangeAspect="1" noChangeArrowheads="1" noTextEdit="1"/>
          </p:cNvSpPr>
          <p:nvPr>
            <p:ph type="sldImg"/>
          </p:nvPr>
        </p:nvSpPr>
        <p:spPr>
          <a:xfrm>
            <a:off x="993775" y="766763"/>
            <a:ext cx="5111750" cy="3833812"/>
          </a:xfrm>
          <a:ln/>
        </p:spPr>
      </p:sp>
      <p:sp>
        <p:nvSpPr>
          <p:cNvPr id="120836" name="Rectangle 3"/>
          <p:cNvSpPr>
            <a:spLocks noGrp="1" noChangeArrowheads="1"/>
          </p:cNvSpPr>
          <p:nvPr>
            <p:ph type="body" idx="1"/>
          </p:nvPr>
        </p:nvSpPr>
        <p:spPr>
          <a:xfrm>
            <a:off x="709930" y="4856369"/>
            <a:ext cx="5679440" cy="4600167"/>
          </a:xfrm>
          <a:noFill/>
          <a:ln/>
        </p:spPr>
        <p:txBody>
          <a:bodyPr/>
          <a:lstStyle/>
          <a:p>
            <a:pPr eaLnBrk="1" hangingPunct="1"/>
            <a:r>
              <a:rPr lang="en-GB" dirty="0" smtClean="0">
                <a:latin typeface="Arial" pitchFamily="34" charset="0"/>
              </a:rPr>
              <a:t>Here is the internal shot.</a:t>
            </a:r>
          </a:p>
          <a:p>
            <a:pPr eaLnBrk="1" hangingPunct="1"/>
            <a:endParaRPr lang="en-GB" dirty="0" smtClean="0">
              <a:latin typeface="Arial" pitchFamily="34" charset="0"/>
            </a:endParaRPr>
          </a:p>
          <a:p>
            <a:pPr eaLnBrk="1" hangingPunct="1"/>
            <a:r>
              <a:rPr lang="en-GB" dirty="0" smtClean="0">
                <a:latin typeface="Arial" pitchFamily="34" charset="0"/>
              </a:rPr>
              <a:t>Several roof drains connect into the high level horizontal carrier pipe. The pipe runs unobtrusively at high level.</a:t>
            </a:r>
          </a:p>
          <a:p>
            <a:pPr eaLnBrk="1" hangingPunct="1"/>
            <a:endParaRPr lang="en-GB" dirty="0" smtClean="0">
              <a:latin typeface="Arial" pitchFamily="34" charset="0"/>
            </a:endParaRPr>
          </a:p>
          <a:p>
            <a:pPr eaLnBrk="1" hangingPunct="1"/>
            <a:r>
              <a:rPr lang="en-GB" dirty="0" smtClean="0">
                <a:latin typeface="Arial" pitchFamily="34" charset="0"/>
              </a:rPr>
              <a:t>If this was a traditional gravity scheme, there would be rainwater pipes on every column which would interfere with the loading docks and the door mechanisms where the pipes would have to offset to pass over the pad foundation. </a:t>
            </a:r>
          </a:p>
          <a:p>
            <a:pPr eaLnBrk="1" hangingPunct="1"/>
            <a:endParaRPr lang="en-GB" dirty="0" smtClean="0">
              <a:latin typeface="Arial" pitchFamily="34" charset="0"/>
            </a:endParaRPr>
          </a:p>
          <a:p>
            <a:pPr eaLnBrk="1" hangingPunct="1"/>
            <a:r>
              <a:rPr lang="en-GB" dirty="0" smtClean="0">
                <a:latin typeface="Arial" pitchFamily="34" charset="0"/>
              </a:rPr>
              <a:t>In addition to saving money on the project Terrain Mifab HydroMax™ provides a huge benefit technically and maximises the space available.</a:t>
            </a:r>
            <a:endParaRPr lang="en-US" dirty="0" smtClean="0">
              <a:latin typeface="Arial" pitchFamily="34" charset="0"/>
            </a:endParaRPr>
          </a:p>
        </p:txBody>
      </p:sp>
    </p:spTree>
    <p:extLst>
      <p:ext uri="{BB962C8B-B14F-4D97-AF65-F5344CB8AC3E}">
        <p14:creationId xmlns:p14="http://schemas.microsoft.com/office/powerpoint/2010/main" val="31486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pPr eaLnBrk="1" hangingPunct="1">
              <a:lnSpc>
                <a:spcPct val="90000"/>
              </a:lnSpc>
              <a:buFont typeface="Wingdings" pitchFamily="2" charset="2"/>
              <a:buNone/>
            </a:pPr>
            <a:r>
              <a:rPr lang="en-GB" smtClean="0">
                <a:latin typeface="Arial" pitchFamily="34" charset="0"/>
              </a:rPr>
              <a:t>Why would you use a Siphonic Roof Drainage solution?</a:t>
            </a:r>
            <a:endParaRPr lang="en-GB" sz="900">
              <a:latin typeface="Verdana" pitchFamily="34" charset="0"/>
            </a:endParaRPr>
          </a:p>
          <a:p>
            <a:pPr eaLnBrk="1" hangingPunct="1">
              <a:lnSpc>
                <a:spcPct val="90000"/>
              </a:lnSpc>
              <a:buFont typeface="Wingdings" pitchFamily="2" charset="2"/>
              <a:buNone/>
            </a:pPr>
            <a:endParaRPr lang="en-GB" smtClean="0">
              <a:latin typeface="Arial" pitchFamily="34" charset="0"/>
            </a:endParaRPr>
          </a:p>
          <a:p>
            <a:pPr eaLnBrk="1" hangingPunct="1">
              <a:lnSpc>
                <a:spcPct val="90000"/>
              </a:lnSpc>
              <a:buFont typeface="Wingdings" pitchFamily="2" charset="2"/>
              <a:buNone/>
            </a:pPr>
            <a:r>
              <a:rPr lang="en-GB" smtClean="0">
                <a:latin typeface="Arial" pitchFamily="34" charset="0"/>
              </a:rPr>
              <a:t>Siphonic Drainage is an Engineered Solution which provides many technical benefits which we will provide examples of during this presentation </a:t>
            </a:r>
          </a:p>
          <a:p>
            <a:pPr eaLnBrk="1" hangingPunct="1">
              <a:lnSpc>
                <a:spcPct val="90000"/>
              </a:lnSpc>
              <a:buFont typeface="Wingdings" pitchFamily="2" charset="2"/>
              <a:buNone/>
            </a:pPr>
            <a:endParaRPr lang="en-GB" smtClean="0">
              <a:latin typeface="Arial" pitchFamily="34" charset="0"/>
            </a:endParaRPr>
          </a:p>
          <a:p>
            <a:pPr eaLnBrk="1" hangingPunct="1">
              <a:lnSpc>
                <a:spcPct val="90000"/>
              </a:lnSpc>
              <a:buFont typeface="Wingdings" pitchFamily="2" charset="2"/>
              <a:buNone/>
            </a:pPr>
            <a:r>
              <a:rPr lang="en-GB" smtClean="0">
                <a:latin typeface="Arial" pitchFamily="34" charset="0"/>
              </a:rPr>
              <a:t>It is also one of these rare products that in addition to technical benefits can also offer cost savings</a:t>
            </a:r>
            <a:br>
              <a:rPr lang="en-GB" smtClean="0">
                <a:latin typeface="Arial" pitchFamily="34" charset="0"/>
              </a:rPr>
            </a:br>
            <a:endParaRPr lang="en-GB" smtClean="0">
              <a:latin typeface="Arial" pitchFamily="34" charset="0"/>
            </a:endParaRPr>
          </a:p>
          <a:p>
            <a:pPr eaLnBrk="1" hangingPunct="1">
              <a:lnSpc>
                <a:spcPct val="90000"/>
              </a:lnSpc>
              <a:buFont typeface="Wingdings" pitchFamily="2" charset="2"/>
              <a:buNone/>
            </a:pPr>
            <a:r>
              <a:rPr lang="en-GB" smtClean="0">
                <a:latin typeface="Arial" pitchFamily="34" charset="0"/>
              </a:rPr>
              <a:t>In suitable project types these savings normally range from </a:t>
            </a:r>
            <a:r>
              <a:rPr lang="en-GB" b="1" smtClean="0">
                <a:solidFill>
                  <a:srgbClr val="FF3300"/>
                </a:solidFill>
                <a:latin typeface="Arial" pitchFamily="34" charset="0"/>
              </a:rPr>
              <a:t>25% to 45%!</a:t>
            </a:r>
            <a:endParaRPr lang="en-US" smtClean="0">
              <a:latin typeface="Arial" pitchFamily="34" charset="0"/>
            </a:endParaRP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83B1BD57-DA78-4E07-B92E-19503AF90226}" type="slidenum">
              <a:rPr lang="en-GB" smtClean="0"/>
              <a:pPr>
                <a:defRPr/>
              </a:pPr>
              <a:t>5</a:t>
            </a:fld>
            <a:endParaRPr lang="en-GB"/>
          </a:p>
        </p:txBody>
      </p:sp>
    </p:spTree>
    <p:extLst>
      <p:ext uri="{BB962C8B-B14F-4D97-AF65-F5344CB8AC3E}">
        <p14:creationId xmlns:p14="http://schemas.microsoft.com/office/powerpoint/2010/main" val="40472195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r>
              <a:rPr lang="en-GB" smtClean="0">
                <a:latin typeface="Arial" pitchFamily="34" charset="0"/>
              </a:rPr>
              <a:t>Page </a:t>
            </a:r>
            <a:fld id="{6B8DB522-5F35-493B-AAC2-E815188CD3DB}" type="slidenum">
              <a:rPr lang="en-GB" smtClean="0">
                <a:latin typeface="Arial" pitchFamily="34" charset="0"/>
              </a:rPr>
              <a:pPr>
                <a:defRPr/>
              </a:pPr>
              <a:t>41</a:t>
            </a:fld>
            <a:endParaRPr lang="en-GB" smtClean="0">
              <a:latin typeface="Arial" pitchFamily="34" charset="0"/>
            </a:endParaRPr>
          </a:p>
        </p:txBody>
      </p:sp>
      <p:sp>
        <p:nvSpPr>
          <p:cNvPr id="121859" name="Rectangle 2"/>
          <p:cNvSpPr>
            <a:spLocks noGrp="1" noRot="1" noChangeAspect="1" noChangeArrowheads="1" noTextEdit="1"/>
          </p:cNvSpPr>
          <p:nvPr>
            <p:ph type="sldImg"/>
          </p:nvPr>
        </p:nvSpPr>
        <p:spPr>
          <a:xfrm>
            <a:off x="993775" y="766763"/>
            <a:ext cx="5111750" cy="3833812"/>
          </a:xfrm>
          <a:ln/>
        </p:spPr>
      </p:sp>
      <p:sp>
        <p:nvSpPr>
          <p:cNvPr id="121860"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This is an example of how easy it is to co-ordinate the pipework in congested ceiling voids.</a:t>
            </a:r>
          </a:p>
          <a:p>
            <a:pPr eaLnBrk="1" hangingPunct="1"/>
            <a:endParaRPr lang="en-GB" smtClean="0">
              <a:latin typeface="Arial" pitchFamily="34" charset="0"/>
            </a:endParaRPr>
          </a:p>
        </p:txBody>
      </p:sp>
    </p:spTree>
    <p:extLst>
      <p:ext uri="{BB962C8B-B14F-4D97-AF65-F5344CB8AC3E}">
        <p14:creationId xmlns:p14="http://schemas.microsoft.com/office/powerpoint/2010/main" val="3504329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GB" smtClean="0">
                <a:latin typeface="Arial" pitchFamily="34" charset="0"/>
              </a:rPr>
              <a:t>The benefit is clear to see in this photograph with the pipework being able to run flat with small diameter pipes from one end of the car park to convenient downpipe location</a:t>
            </a:r>
          </a:p>
          <a:p>
            <a:endParaRPr lang="en-GB" smtClean="0">
              <a:latin typeface="Arial" pitchFamily="34" charset="0"/>
            </a:endParaRPr>
          </a:p>
          <a:p>
            <a:r>
              <a:rPr lang="en-GB" smtClean="0">
                <a:latin typeface="Arial" pitchFamily="34" charset="0"/>
              </a:rPr>
              <a:t>This picture shows the pipes running below the beams but because the pipework runs absolutely level, the pipe can run through beams as we can hit the centre line of each beam  </a:t>
            </a: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6E52E26A-D428-42FF-8C93-6FA3DC16294A}" type="slidenum">
              <a:rPr lang="en-GB" smtClean="0"/>
              <a:pPr>
                <a:defRPr/>
              </a:pPr>
              <a:t>42</a:t>
            </a:fld>
            <a:endParaRPr lang="en-GB"/>
          </a:p>
        </p:txBody>
      </p:sp>
    </p:spTree>
    <p:extLst>
      <p:ext uri="{BB962C8B-B14F-4D97-AF65-F5344CB8AC3E}">
        <p14:creationId xmlns:p14="http://schemas.microsoft.com/office/powerpoint/2010/main" val="39960388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GB" smtClean="0">
                <a:latin typeface="Arial" pitchFamily="34" charset="0"/>
              </a:rPr>
              <a:t>The benefit is clear to see in this photograph with the pipework being able to run flat with small diameter pipes from one end of the car park to convenient downpipe location</a:t>
            </a:r>
          </a:p>
          <a:p>
            <a:endParaRPr lang="en-GB" smtClean="0">
              <a:latin typeface="Arial" pitchFamily="34" charset="0"/>
            </a:endParaRPr>
          </a:p>
          <a:p>
            <a:r>
              <a:rPr lang="en-GB" smtClean="0">
                <a:latin typeface="Arial" pitchFamily="34" charset="0"/>
              </a:rPr>
              <a:t>This picture shows the pipes running below the beams but because the pipework runs absolutely level, the pipe can run through beams as we can hit the centre line of each beam  </a:t>
            </a:r>
          </a:p>
          <a:p>
            <a:endParaRPr lang="en-GB" smtClean="0">
              <a:latin typeface="Arial" pitchFamily="34" charset="0"/>
            </a:endParaRPr>
          </a:p>
        </p:txBody>
      </p:sp>
      <p:sp>
        <p:nvSpPr>
          <p:cNvPr id="4" name="Slide Number Placeholder 3"/>
          <p:cNvSpPr>
            <a:spLocks noGrp="1"/>
          </p:cNvSpPr>
          <p:nvPr>
            <p:ph type="sldNum" sz="quarter" idx="5"/>
          </p:nvPr>
        </p:nvSpPr>
        <p:spPr/>
        <p:txBody>
          <a:bodyPr/>
          <a:lstStyle/>
          <a:p>
            <a:pPr>
              <a:defRPr/>
            </a:pPr>
            <a:r>
              <a:rPr lang="en-GB" smtClean="0"/>
              <a:t>Page </a:t>
            </a:r>
            <a:fld id="{6E52E26A-D428-42FF-8C93-6FA3DC16294A}" type="slidenum">
              <a:rPr lang="en-GB" smtClean="0"/>
              <a:pPr>
                <a:defRPr/>
              </a:pPr>
              <a:t>43</a:t>
            </a:fld>
            <a:endParaRPr lang="en-GB"/>
          </a:p>
        </p:txBody>
      </p:sp>
    </p:spTree>
    <p:extLst>
      <p:ext uri="{BB962C8B-B14F-4D97-AF65-F5344CB8AC3E}">
        <p14:creationId xmlns:p14="http://schemas.microsoft.com/office/powerpoint/2010/main" val="2829538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r>
              <a:rPr lang="en-GB" smtClean="0">
                <a:latin typeface="Arial" pitchFamily="34" charset="0"/>
              </a:rPr>
              <a:t>Page </a:t>
            </a:r>
            <a:fld id="{858C8A71-11CC-4D76-B845-EF9A1DDE64EE}" type="slidenum">
              <a:rPr lang="en-GB" smtClean="0">
                <a:latin typeface="Arial" pitchFamily="34" charset="0"/>
              </a:rPr>
              <a:pPr>
                <a:defRPr/>
              </a:pPr>
              <a:t>44</a:t>
            </a:fld>
            <a:endParaRPr lang="en-GB" smtClean="0">
              <a:latin typeface="Arial" pitchFamily="34" charset="0"/>
            </a:endParaRPr>
          </a:p>
        </p:txBody>
      </p:sp>
      <p:sp>
        <p:nvSpPr>
          <p:cNvPr id="111619" name="Rectangle 2"/>
          <p:cNvSpPr>
            <a:spLocks noGrp="1" noRot="1" noChangeAspect="1" noChangeArrowheads="1" noTextEdit="1"/>
          </p:cNvSpPr>
          <p:nvPr>
            <p:ph type="sldImg"/>
          </p:nvPr>
        </p:nvSpPr>
        <p:spPr>
          <a:xfrm>
            <a:off x="993775" y="766763"/>
            <a:ext cx="5111750" cy="3833812"/>
          </a:xfrm>
          <a:ln/>
        </p:spPr>
      </p:sp>
      <p:sp>
        <p:nvSpPr>
          <p:cNvPr id="111620"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Warehousing and distribution centres normally will use siphonic drainage systems due to the vast roof areas and associated technical and cost saving benefits</a:t>
            </a:r>
          </a:p>
          <a:p>
            <a:pPr eaLnBrk="1" hangingPunct="1"/>
            <a:endParaRPr lang="en-US" smtClean="0">
              <a:latin typeface="Arial" pitchFamily="34" charset="0"/>
            </a:endParaRPr>
          </a:p>
        </p:txBody>
      </p:sp>
    </p:spTree>
    <p:extLst>
      <p:ext uri="{BB962C8B-B14F-4D97-AF65-F5344CB8AC3E}">
        <p14:creationId xmlns:p14="http://schemas.microsoft.com/office/powerpoint/2010/main" val="235771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p:txBody>
          <a:bodyPr/>
          <a:lstStyle/>
          <a:p>
            <a:pPr>
              <a:defRPr/>
            </a:pPr>
            <a:fld id="{3D8620A4-67E3-45D0-BC83-039C82364875}" type="slidenum">
              <a:rPr lang="en-US" smtClean="0"/>
              <a:pPr>
                <a:defRPr/>
              </a:pPr>
              <a:t>45</a:t>
            </a:fld>
            <a:endParaRPr lang="en-US" smtClean="0"/>
          </a:p>
        </p:txBody>
      </p:sp>
      <p:sp>
        <p:nvSpPr>
          <p:cNvPr id="76803" name="Rectangle 2"/>
          <p:cNvSpPr>
            <a:spLocks noGrp="1" noRot="1" noChangeAspect="1" noChangeArrowheads="1" noTextEdit="1"/>
          </p:cNvSpPr>
          <p:nvPr>
            <p:ph type="sldImg"/>
          </p:nvPr>
        </p:nvSpPr>
        <p:spPr>
          <a:xfrm>
            <a:off x="993775" y="766763"/>
            <a:ext cx="5111750" cy="3833812"/>
          </a:xfrm>
          <a:ln/>
        </p:spPr>
      </p:sp>
      <p:sp>
        <p:nvSpPr>
          <p:cNvPr id="76804" name="Rectangle 3"/>
          <p:cNvSpPr>
            <a:spLocks noGrp="1" noChangeArrowheads="1"/>
          </p:cNvSpPr>
          <p:nvPr>
            <p:ph type="body" idx="1"/>
          </p:nvPr>
        </p:nvSpPr>
        <p:spPr>
          <a:xfrm>
            <a:off x="709614" y="4856165"/>
            <a:ext cx="5680075" cy="4600575"/>
          </a:xfrm>
          <a:noFill/>
          <a:ln/>
        </p:spPr>
        <p:txBody>
          <a:bodyPr/>
          <a:lstStyle/>
          <a:p>
            <a:pPr eaLnBrk="1" hangingPunct="1"/>
            <a:r>
              <a:rPr lang="en-GB" smtClean="0"/>
              <a:t>This is a large cargo centre for British Airways.</a:t>
            </a:r>
          </a:p>
          <a:p>
            <a:pPr eaLnBrk="1" hangingPunct="1"/>
            <a:endParaRPr lang="en-GB" smtClean="0"/>
          </a:p>
          <a:p>
            <a:pPr eaLnBrk="1" hangingPunct="1"/>
            <a:r>
              <a:rPr lang="en-GB" smtClean="0"/>
              <a:t>Unfortunately we cannot get a good photograph because the main runway of London’s Heathrow airport is seen behind the building.</a:t>
            </a:r>
            <a:endParaRPr lang="en-US" smtClean="0"/>
          </a:p>
        </p:txBody>
      </p:sp>
    </p:spTree>
    <p:extLst>
      <p:ext uri="{BB962C8B-B14F-4D97-AF65-F5344CB8AC3E}">
        <p14:creationId xmlns:p14="http://schemas.microsoft.com/office/powerpoint/2010/main" val="1622148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46</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3730661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47</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14887704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48</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3674134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49</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5864946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50</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3415888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eaLnBrk="1" hangingPunct="1">
              <a:defRPr/>
            </a:pPr>
            <a:r>
              <a:rPr lang="en-GB" dirty="0" smtClean="0">
                <a:latin typeface="Arial" pitchFamily="34" charset="0"/>
              </a:rPr>
              <a:t>Siphonic drainage started off as a Concept invented in Finland by </a:t>
            </a:r>
            <a:r>
              <a:rPr lang="en-GB" dirty="0" err="1" smtClean="0">
                <a:latin typeface="Arial" pitchFamily="34" charset="0"/>
              </a:rPr>
              <a:t>Olavi</a:t>
            </a:r>
            <a:r>
              <a:rPr lang="en-GB" dirty="0" smtClean="0">
                <a:latin typeface="Arial" pitchFamily="34" charset="0"/>
              </a:rPr>
              <a:t> </a:t>
            </a:r>
            <a:r>
              <a:rPr lang="en-GB" dirty="0" err="1" smtClean="0">
                <a:latin typeface="Arial" pitchFamily="34" charset="0"/>
              </a:rPr>
              <a:t>Ebling</a:t>
            </a:r>
            <a:r>
              <a:rPr lang="en-GB" dirty="0" smtClean="0">
                <a:latin typeface="Arial" pitchFamily="34" charset="0"/>
              </a:rPr>
              <a:t> in late 1960’s</a:t>
            </a:r>
          </a:p>
          <a:p>
            <a:pPr eaLnBrk="1" hangingPunct="1">
              <a:defRPr/>
            </a:pPr>
            <a:endParaRPr lang="en-GB" dirty="0" smtClean="0">
              <a:latin typeface="Arial" pitchFamily="34" charset="0"/>
            </a:endParaRPr>
          </a:p>
          <a:p>
            <a:pPr eaLnBrk="1" hangingPunct="1">
              <a:defRPr/>
            </a:pPr>
            <a:r>
              <a:rPr lang="en-GB" dirty="0" smtClean="0">
                <a:latin typeface="Arial" pitchFamily="34" charset="0"/>
              </a:rPr>
              <a:t>First major installation in Sweden in 1972.</a:t>
            </a:r>
          </a:p>
          <a:p>
            <a:pPr eaLnBrk="1" hangingPunct="1">
              <a:defRPr/>
            </a:pPr>
            <a:endParaRPr lang="en-GB" dirty="0" smtClean="0">
              <a:latin typeface="Arial" pitchFamily="34" charset="0"/>
            </a:endParaRPr>
          </a:p>
          <a:p>
            <a:pPr eaLnBrk="1" hangingPunct="1">
              <a:defRPr/>
            </a:pPr>
            <a:r>
              <a:rPr lang="en-GB" dirty="0" smtClean="0">
                <a:latin typeface="Arial" pitchFamily="34" charset="0"/>
              </a:rPr>
              <a:t>An Unregulated Industry Grew through 1980’s which led to specifiers becoming uncertain as to how siphonic should be specified and utilised.</a:t>
            </a:r>
          </a:p>
          <a:p>
            <a:pPr eaLnBrk="1" hangingPunct="1">
              <a:defRPr/>
            </a:pPr>
            <a:endParaRPr lang="en-GB" dirty="0" smtClean="0">
              <a:latin typeface="Arial" pitchFamily="34" charset="0"/>
            </a:endParaRPr>
          </a:p>
          <a:p>
            <a:pPr eaLnBrk="1" hangingPunct="1">
              <a:defRPr/>
            </a:pPr>
            <a:r>
              <a:rPr lang="en-GB" dirty="0" smtClean="0">
                <a:latin typeface="Arial" pitchFamily="34" charset="0"/>
              </a:rPr>
              <a:t>This led to UK Government Commissioned Research by HR Wallingford during the 1990’s (the HR stands for Hydraulic Research) </a:t>
            </a:r>
          </a:p>
          <a:p>
            <a:pPr lvl="1" eaLnBrk="1" hangingPunct="1">
              <a:buFontTx/>
              <a:buNone/>
              <a:defRPr/>
            </a:pPr>
            <a:endParaRPr lang="en-GB" dirty="0" smtClean="0">
              <a:latin typeface="Arial" pitchFamily="34" charset="0"/>
            </a:endParaRPr>
          </a:p>
          <a:p>
            <a:pPr marL="0" lvl="1">
              <a:spcBef>
                <a:spcPts val="0"/>
              </a:spcBef>
              <a:defRPr/>
            </a:pPr>
            <a:r>
              <a:rPr lang="en-GB" dirty="0" smtClean="0">
                <a:latin typeface="Arial" pitchFamily="34" charset="0"/>
              </a:rPr>
              <a:t>HR Wallingford reports SR 463 &amp; SR 473 were studies on performance of siphonic systems on flat roofs and in gutters that you can refer to but technical advances and the advent of BS 8490 makes them a little superfluous. </a:t>
            </a:r>
          </a:p>
          <a:p>
            <a:pPr eaLnBrk="1" hangingPunct="1">
              <a:defRPr/>
            </a:pPr>
            <a:endParaRPr lang="en-GB" dirty="0" smtClean="0">
              <a:latin typeface="Arial" pitchFamily="34" charset="0"/>
            </a:endParaRPr>
          </a:p>
          <a:p>
            <a:pPr eaLnBrk="1" hangingPunct="1">
              <a:defRPr/>
            </a:pPr>
            <a:r>
              <a:rPr lang="en-GB" dirty="0" smtClean="0">
                <a:latin typeface="Arial" pitchFamily="34" charset="0"/>
              </a:rPr>
              <a:t>European Standard BS EN 12056-3 introduced in 2000 which was the first standard to include a section for Siphonic drains.</a:t>
            </a:r>
          </a:p>
          <a:p>
            <a:pPr eaLnBrk="1" hangingPunct="1">
              <a:defRPr/>
            </a:pPr>
            <a:endParaRPr lang="en-GB" b="1" dirty="0" smtClean="0">
              <a:latin typeface="Arial" pitchFamily="34" charset="0"/>
            </a:endParaRPr>
          </a:p>
          <a:p>
            <a:pPr eaLnBrk="1" hangingPunct="1">
              <a:defRPr/>
            </a:pPr>
            <a:r>
              <a:rPr lang="en-GB" b="1" dirty="0" smtClean="0">
                <a:latin typeface="Arial" pitchFamily="34" charset="0"/>
              </a:rPr>
              <a:t>BS 8490 was first published in March 2007</a:t>
            </a:r>
            <a:r>
              <a:rPr lang="en-GB" dirty="0" smtClean="0">
                <a:latin typeface="Arial" pitchFamily="34" charset="0"/>
              </a:rPr>
              <a:t> – this is Comprehensive Siphonic Drainage Standard covering all aspects of design rainfall rate selection, design, hydraulic parameters to be met, pipe specifications, testing and maintenance.</a:t>
            </a:r>
          </a:p>
          <a:p>
            <a:pPr>
              <a:defRPr/>
            </a:pPr>
            <a:endParaRPr lang="en-GB" dirty="0"/>
          </a:p>
        </p:txBody>
      </p:sp>
      <p:sp>
        <p:nvSpPr>
          <p:cNvPr id="4" name="Slide Number Placeholder 3"/>
          <p:cNvSpPr>
            <a:spLocks noGrp="1"/>
          </p:cNvSpPr>
          <p:nvPr>
            <p:ph type="sldNum" sz="quarter" idx="5"/>
          </p:nvPr>
        </p:nvSpPr>
        <p:spPr/>
        <p:txBody>
          <a:bodyPr/>
          <a:lstStyle/>
          <a:p>
            <a:pPr>
              <a:defRPr/>
            </a:pPr>
            <a:r>
              <a:rPr lang="en-GB" smtClean="0"/>
              <a:t>Page </a:t>
            </a:r>
            <a:fld id="{3B6D28A0-6A39-422A-8730-48062986890F}" type="slidenum">
              <a:rPr lang="en-GB" smtClean="0"/>
              <a:pPr>
                <a:defRPr/>
              </a:pPr>
              <a:t>6</a:t>
            </a:fld>
            <a:endParaRPr lang="en-GB"/>
          </a:p>
        </p:txBody>
      </p:sp>
    </p:spTree>
    <p:extLst>
      <p:ext uri="{BB962C8B-B14F-4D97-AF65-F5344CB8AC3E}">
        <p14:creationId xmlns:p14="http://schemas.microsoft.com/office/powerpoint/2010/main" val="37008812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51</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1466974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r>
              <a:rPr lang="en-GB" smtClean="0">
                <a:latin typeface="Arial" pitchFamily="34" charset="0"/>
              </a:rPr>
              <a:t>Page </a:t>
            </a:r>
            <a:fld id="{F1AF63B5-DDA1-4842-AF36-E71D8C97C2E3}" type="slidenum">
              <a:rPr lang="en-GB" smtClean="0">
                <a:latin typeface="Arial" pitchFamily="34" charset="0"/>
              </a:rPr>
              <a:pPr>
                <a:defRPr/>
              </a:pPr>
              <a:t>52</a:t>
            </a:fld>
            <a:endParaRPr lang="en-GB" smtClean="0">
              <a:latin typeface="Arial" pitchFamily="34" charset="0"/>
            </a:endParaRPr>
          </a:p>
        </p:txBody>
      </p:sp>
      <p:sp>
        <p:nvSpPr>
          <p:cNvPr id="115715" name="Rectangle 2"/>
          <p:cNvSpPr>
            <a:spLocks noGrp="1" noRot="1" noChangeAspect="1" noChangeArrowheads="1" noTextEdit="1"/>
          </p:cNvSpPr>
          <p:nvPr>
            <p:ph type="sldImg"/>
          </p:nvPr>
        </p:nvSpPr>
        <p:spPr>
          <a:xfrm>
            <a:off x="993775" y="766763"/>
            <a:ext cx="5111750" cy="3833812"/>
          </a:xfrm>
          <a:ln/>
        </p:spPr>
      </p:sp>
      <p:sp>
        <p:nvSpPr>
          <p:cNvPr id="115716"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Moving on to the systems component parts</a:t>
            </a:r>
          </a:p>
          <a:p>
            <a:pPr eaLnBrk="1" hangingPunct="1"/>
            <a:endParaRPr lang="en-GB" smtClean="0">
              <a:latin typeface="Arial" pitchFamily="34" charset="0"/>
            </a:endParaRPr>
          </a:p>
          <a:p>
            <a:pPr eaLnBrk="1" hangingPunct="1"/>
            <a:r>
              <a:rPr lang="en-GB" smtClean="0">
                <a:latin typeface="Arial" pitchFamily="34" charset="0"/>
              </a:rPr>
              <a:t>The special design of the roof drain eliminates air ingress into the piping system which is empty before a storm event.</a:t>
            </a:r>
          </a:p>
          <a:p>
            <a:pPr eaLnBrk="1" hangingPunct="1"/>
            <a:endParaRPr lang="en-GB" smtClean="0">
              <a:latin typeface="Arial" pitchFamily="34" charset="0"/>
            </a:endParaRPr>
          </a:p>
          <a:p>
            <a:pPr eaLnBrk="1" hangingPunct="1"/>
            <a:r>
              <a:rPr lang="en-GB" smtClean="0">
                <a:latin typeface="Arial" pitchFamily="34" charset="0"/>
              </a:rPr>
              <a:t>The fins that protrude from the inducer prevent vortex formation and routes the water directly into the pipe below.</a:t>
            </a:r>
          </a:p>
          <a:p>
            <a:pPr eaLnBrk="1" hangingPunct="1"/>
            <a:endParaRPr lang="en-GB" smtClean="0">
              <a:latin typeface="Arial" pitchFamily="34" charset="0"/>
            </a:endParaRPr>
          </a:p>
          <a:p>
            <a:pPr eaLnBrk="1" hangingPunct="1"/>
            <a:r>
              <a:rPr lang="en-GB" smtClean="0">
                <a:latin typeface="Arial" pitchFamily="34" charset="0"/>
              </a:rPr>
              <a:t>As the water level on the roof or gutter reaches the flat inducer plate, air is effectively sealed off and cannot enter the pipe below.</a:t>
            </a:r>
          </a:p>
          <a:p>
            <a:pPr eaLnBrk="1" hangingPunct="1"/>
            <a:endParaRPr lang="en-US" smtClean="0">
              <a:latin typeface="Arial" pitchFamily="34" charset="0"/>
            </a:endParaRPr>
          </a:p>
          <a:p>
            <a:pPr eaLnBrk="1" hangingPunct="1"/>
            <a:r>
              <a:rPr lang="en-US" smtClean="0">
                <a:latin typeface="Arial" pitchFamily="34" charset="0"/>
              </a:rPr>
              <a:t>The drains inflow is calculated by taking the roof drain catchment area and multiplying by the design rainfall rate (which will vary according to the project location and category of risk specified by the design team)</a:t>
            </a:r>
          </a:p>
          <a:p>
            <a:pPr eaLnBrk="1" hangingPunct="1"/>
            <a:endParaRPr lang="en-US" smtClean="0">
              <a:latin typeface="Arial" pitchFamily="34" charset="0"/>
            </a:endParaRPr>
          </a:p>
          <a:p>
            <a:pPr eaLnBrk="1" hangingPunct="1"/>
            <a:r>
              <a:rPr lang="en-US" smtClean="0">
                <a:latin typeface="Arial" pitchFamily="34" charset="0"/>
              </a:rPr>
              <a:t>75mm drains can be used for inflows ranging from 1.5l/s up to a maximum of 25l/s.</a:t>
            </a:r>
          </a:p>
          <a:p>
            <a:pPr eaLnBrk="1" hangingPunct="1"/>
            <a:endParaRPr lang="en-US" smtClean="0">
              <a:latin typeface="Arial" pitchFamily="34" charset="0"/>
            </a:endParaRPr>
          </a:p>
        </p:txBody>
      </p:sp>
    </p:spTree>
    <p:extLst>
      <p:ext uri="{BB962C8B-B14F-4D97-AF65-F5344CB8AC3E}">
        <p14:creationId xmlns:p14="http://schemas.microsoft.com/office/powerpoint/2010/main" val="34020228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r>
              <a:rPr lang="en-GB" smtClean="0">
                <a:latin typeface="Arial" pitchFamily="34" charset="0"/>
              </a:rPr>
              <a:t>Page </a:t>
            </a:r>
            <a:fld id="{339E3118-F70B-4E21-954E-115B9C776B52}" type="slidenum">
              <a:rPr lang="en-GB" smtClean="0">
                <a:latin typeface="Arial" pitchFamily="34" charset="0"/>
              </a:rPr>
              <a:pPr>
                <a:defRPr/>
              </a:pPr>
              <a:t>53</a:t>
            </a:fld>
            <a:endParaRPr lang="en-GB" smtClean="0">
              <a:latin typeface="Arial" pitchFamily="34" charset="0"/>
            </a:endParaRPr>
          </a:p>
        </p:txBody>
      </p:sp>
      <p:sp>
        <p:nvSpPr>
          <p:cNvPr id="117763" name="Rectangle 2"/>
          <p:cNvSpPr>
            <a:spLocks noGrp="1" noRot="1" noChangeAspect="1" noChangeArrowheads="1" noTextEdit="1"/>
          </p:cNvSpPr>
          <p:nvPr>
            <p:ph type="sldImg"/>
          </p:nvPr>
        </p:nvSpPr>
        <p:spPr>
          <a:xfrm>
            <a:off x="993775" y="766763"/>
            <a:ext cx="5111750" cy="3833812"/>
          </a:xfrm>
          <a:ln/>
        </p:spPr>
      </p:sp>
      <p:sp>
        <p:nvSpPr>
          <p:cNvPr id="117764" name="Rectangle 3"/>
          <p:cNvSpPr>
            <a:spLocks noGrp="1" noChangeArrowheads="1"/>
          </p:cNvSpPr>
          <p:nvPr>
            <p:ph type="body" idx="1"/>
          </p:nvPr>
        </p:nvSpPr>
        <p:spPr>
          <a:xfrm>
            <a:off x="709930" y="4856369"/>
            <a:ext cx="5679440" cy="4600167"/>
          </a:xfrm>
          <a:noFill/>
          <a:ln/>
        </p:spPr>
        <p:txBody>
          <a:bodyPr/>
          <a:lstStyle/>
          <a:p>
            <a:pPr eaLnBrk="1" hangingPunct="1"/>
            <a:r>
              <a:rPr lang="en-US" dirty="0" smtClean="0">
                <a:latin typeface="Arial" pitchFamily="34" charset="0"/>
              </a:rPr>
              <a:t>Siphonic drain benefits include</a:t>
            </a:r>
          </a:p>
          <a:p>
            <a:pPr eaLnBrk="1" hangingPunct="1"/>
            <a:endParaRPr lang="en-US" dirty="0" smtClean="0">
              <a:latin typeface="Arial" pitchFamily="34" charset="0"/>
            </a:endParaRPr>
          </a:p>
          <a:p>
            <a:pPr eaLnBrk="1" hangingPunct="1"/>
            <a:r>
              <a:rPr lang="en-US" dirty="0" smtClean="0">
                <a:latin typeface="Arial" pitchFamily="34" charset="0"/>
              </a:rPr>
              <a:t>Significantly higher flow rates than gravity drains</a:t>
            </a:r>
          </a:p>
          <a:p>
            <a:pPr eaLnBrk="1" hangingPunct="1"/>
            <a:endParaRPr lang="en-US" dirty="0" smtClean="0">
              <a:latin typeface="Arial" pitchFamily="34" charset="0"/>
            </a:endParaRPr>
          </a:p>
          <a:p>
            <a:pPr eaLnBrk="1" hangingPunct="1"/>
            <a:r>
              <a:rPr lang="en-US" dirty="0" smtClean="0">
                <a:latin typeface="Arial" pitchFamily="34" charset="0"/>
              </a:rPr>
              <a:t>They are manufactured in a range of materials to allow compatibility with all roof types</a:t>
            </a:r>
          </a:p>
          <a:p>
            <a:pPr eaLnBrk="1" hangingPunct="1"/>
            <a:endParaRPr lang="en-US" dirty="0" smtClean="0">
              <a:latin typeface="Arial" pitchFamily="34" charset="0"/>
            </a:endParaRPr>
          </a:p>
          <a:p>
            <a:pPr eaLnBrk="1" hangingPunct="1"/>
            <a:r>
              <a:rPr lang="en-US" dirty="0" smtClean="0">
                <a:latin typeface="Arial" pitchFamily="34" charset="0"/>
              </a:rPr>
              <a:t>Compact for installation into gutters – Terrain Mifab HydroMax drains can be installed in gutters with only a 230mm wide sole</a:t>
            </a:r>
          </a:p>
          <a:p>
            <a:pPr eaLnBrk="1" hangingPunct="1"/>
            <a:endParaRPr lang="en-US" dirty="0" smtClean="0">
              <a:latin typeface="Arial" pitchFamily="34" charset="0"/>
            </a:endParaRPr>
          </a:p>
          <a:p>
            <a:pPr eaLnBrk="1" hangingPunct="1"/>
            <a:r>
              <a:rPr lang="en-US" dirty="0" smtClean="0">
                <a:latin typeface="Arial" pitchFamily="34" charset="0"/>
              </a:rPr>
              <a:t>As the inducer/air baffle is critical to the operation of the siphonic system, you should specify that the drains be fitted with anti-tamper fastening of the inducer/air baffle</a:t>
            </a:r>
          </a:p>
        </p:txBody>
      </p:sp>
    </p:spTree>
    <p:extLst>
      <p:ext uri="{BB962C8B-B14F-4D97-AF65-F5344CB8AC3E}">
        <p14:creationId xmlns:p14="http://schemas.microsoft.com/office/powerpoint/2010/main" val="27309230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p>
            <a:fld id="{AF224B4A-C3ED-4AA9-8235-FA41C7C15ECC}" type="slidenum">
              <a:rPr lang="en-US"/>
              <a:pPr/>
              <a:t>54</a:t>
            </a:fld>
            <a:endParaRPr lang="en-US"/>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8240386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60A768E4-2071-4FAD-B868-949F2C41AA51}" type="slidenum">
              <a:rPr lang="en-US"/>
              <a:pPr/>
              <a:t>55</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644943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p:spPr>
        <p:txBody>
          <a:bodyPr/>
          <a:lstStyle/>
          <a:p>
            <a:fld id="{CF9A2C9C-E68D-4432-9700-3D9B85BBCD3A}" type="slidenum">
              <a:rPr lang="en-US"/>
              <a:pPr/>
              <a:t>56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94685281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p:spPr>
        <p:txBody>
          <a:bodyPr/>
          <a:lstStyle/>
          <a:p>
            <a:fld id="{C682221D-AE83-4C33-A99A-61CCB40E9D0B}" type="slidenum">
              <a:rPr lang="en-US"/>
              <a:pPr/>
              <a:t>57</a:t>
            </a:fld>
            <a:endParaRPr lang="en-US"/>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2710789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p:spPr>
        <p:txBody>
          <a:bodyPr/>
          <a:lstStyle/>
          <a:p>
            <a:fld id="{A216041C-B4AC-4EC0-8BDC-1CDDDF77AA16}" type="slidenum">
              <a:rPr lang="en-US"/>
              <a:pPr/>
              <a:t>58</a:t>
            </a:fld>
            <a:endParaRPr lang="en-US"/>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40216064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p:spPr>
        <p:txBody>
          <a:bodyPr/>
          <a:lstStyle/>
          <a:p>
            <a:fld id="{511B9102-7CF3-4111-B75F-D40F1FA1B931}" type="slidenum">
              <a:rPr lang="en-US"/>
              <a:pPr/>
              <a:t>59</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376319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p>
            <a:fld id="{60A768E4-2071-4FAD-B868-949F2C41AA51}" type="slidenum">
              <a:rPr lang="en-US"/>
              <a:pPr/>
              <a:t>60</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52197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EB3B0A72-05F3-4B75-A4DE-5AD3F88F1E4E}" type="slidenum">
              <a:rPr lang="en-US"/>
              <a:pPr/>
              <a:t>7</a:t>
            </a:fld>
            <a:endParaRPr lang="en-US"/>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4848979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r>
              <a:rPr lang="en-GB" smtClean="0">
                <a:latin typeface="Arial" pitchFamily="34" charset="0"/>
              </a:rPr>
              <a:t>Page </a:t>
            </a:r>
            <a:fld id="{72698D72-78A2-4782-9FB6-D54AD6331081}" type="slidenum">
              <a:rPr lang="en-GB" smtClean="0">
                <a:latin typeface="Arial" pitchFamily="34" charset="0"/>
              </a:rPr>
              <a:pPr>
                <a:defRPr/>
              </a:pPr>
              <a:t>63</a:t>
            </a:fld>
            <a:endParaRPr lang="en-GB" smtClean="0">
              <a:latin typeface="Arial" pitchFamily="34" charset="0"/>
            </a:endParaRPr>
          </a:p>
        </p:txBody>
      </p:sp>
      <p:sp>
        <p:nvSpPr>
          <p:cNvPr id="133123" name="Rectangle 2"/>
          <p:cNvSpPr>
            <a:spLocks noGrp="1" noRot="1" noChangeAspect="1" noChangeArrowheads="1" noTextEdit="1"/>
          </p:cNvSpPr>
          <p:nvPr>
            <p:ph type="sldImg"/>
          </p:nvPr>
        </p:nvSpPr>
        <p:spPr>
          <a:xfrm>
            <a:off x="993775" y="766763"/>
            <a:ext cx="5111750" cy="3833812"/>
          </a:xfrm>
          <a:ln/>
        </p:spPr>
      </p:sp>
      <p:sp>
        <p:nvSpPr>
          <p:cNvPr id="133124" name="Rectangle 3"/>
          <p:cNvSpPr>
            <a:spLocks noGrp="1" noChangeArrowheads="1"/>
          </p:cNvSpPr>
          <p:nvPr>
            <p:ph type="body" idx="1"/>
          </p:nvPr>
        </p:nvSpPr>
        <p:spPr>
          <a:xfrm>
            <a:off x="709930" y="4856369"/>
            <a:ext cx="5679440" cy="4600167"/>
          </a:xfrm>
          <a:noFill/>
          <a:ln/>
        </p:spPr>
        <p:txBody>
          <a:bodyPr/>
          <a:lstStyle/>
          <a:p>
            <a:pPr eaLnBrk="1" hangingPunct="1"/>
            <a:r>
              <a:rPr lang="en-US" smtClean="0">
                <a:latin typeface="Arial" pitchFamily="34" charset="0"/>
              </a:rPr>
              <a:t>Finishing up we will </a:t>
            </a:r>
            <a:r>
              <a:rPr lang="en-GB" smtClean="0">
                <a:latin typeface="Arial" pitchFamily="34" charset="0"/>
              </a:rPr>
              <a:t>summarise</a:t>
            </a:r>
            <a:r>
              <a:rPr lang="en-US" smtClean="0">
                <a:latin typeface="Arial" pitchFamily="34" charset="0"/>
              </a:rPr>
              <a:t> the key advantages to the various parties starting with the Building Owner</a:t>
            </a:r>
          </a:p>
          <a:p>
            <a:pPr eaLnBrk="1" hangingPunct="1"/>
            <a:endParaRPr lang="en-US" smtClean="0">
              <a:latin typeface="Arial" pitchFamily="34" charset="0"/>
            </a:endParaRPr>
          </a:p>
          <a:p>
            <a:pPr eaLnBrk="1" hangingPunct="1"/>
            <a:r>
              <a:rPr lang="en-US" smtClean="0">
                <a:latin typeface="Arial" pitchFamily="34" charset="0"/>
              </a:rPr>
              <a:t>Siphonic drainage provides High Performance, Self-Cleansing Roof Drainage System </a:t>
            </a:r>
            <a:br>
              <a:rPr lang="en-US" smtClean="0">
                <a:latin typeface="Arial" pitchFamily="34" charset="0"/>
              </a:rPr>
            </a:br>
            <a:endParaRPr lang="en-US" smtClean="0">
              <a:latin typeface="Arial" pitchFamily="34" charset="0"/>
            </a:endParaRPr>
          </a:p>
          <a:p>
            <a:pPr eaLnBrk="1" hangingPunct="1"/>
            <a:r>
              <a:rPr lang="en-US" smtClean="0">
                <a:latin typeface="Arial" pitchFamily="34" charset="0"/>
              </a:rPr>
              <a:t>Elimination of underground drainage, manholes, etc. under the footprint of the building </a:t>
            </a:r>
            <a:br>
              <a:rPr lang="en-US" smtClean="0">
                <a:latin typeface="Arial" pitchFamily="34" charset="0"/>
              </a:rPr>
            </a:br>
            <a:r>
              <a:rPr lang="en-US" smtClean="0">
                <a:latin typeface="Arial" pitchFamily="34" charset="0"/>
              </a:rPr>
              <a:t> </a:t>
            </a:r>
          </a:p>
          <a:p>
            <a:pPr eaLnBrk="1" hangingPunct="1"/>
            <a:r>
              <a:rPr lang="en-US" smtClean="0">
                <a:latin typeface="Arial" pitchFamily="34" charset="0"/>
              </a:rPr>
              <a:t>Fewer Rainwater Downpipes are required and those that are required are routed to convenient positions providing an increased and flexible use of floor space</a:t>
            </a:r>
          </a:p>
          <a:p>
            <a:pPr eaLnBrk="1" hangingPunct="1"/>
            <a:endParaRPr lang="en-US" smtClean="0">
              <a:latin typeface="Arial" pitchFamily="34" charset="0"/>
            </a:endParaRPr>
          </a:p>
        </p:txBody>
      </p:sp>
    </p:spTree>
    <p:extLst>
      <p:ext uri="{BB962C8B-B14F-4D97-AF65-F5344CB8AC3E}">
        <p14:creationId xmlns:p14="http://schemas.microsoft.com/office/powerpoint/2010/main" val="13467901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p:txBody>
          <a:bodyPr/>
          <a:lstStyle/>
          <a:p>
            <a:pPr>
              <a:defRPr/>
            </a:pPr>
            <a:r>
              <a:rPr lang="en-GB" smtClean="0">
                <a:latin typeface="Arial" pitchFamily="34" charset="0"/>
              </a:rPr>
              <a:t>Page </a:t>
            </a:r>
            <a:fld id="{279A6FE6-31A7-4180-A007-F46CC7569EAF}" type="slidenum">
              <a:rPr lang="en-GB" smtClean="0">
                <a:latin typeface="Arial" pitchFamily="34" charset="0"/>
              </a:rPr>
              <a:pPr>
                <a:defRPr/>
              </a:pPr>
              <a:t>64</a:t>
            </a:fld>
            <a:endParaRPr lang="en-GB" smtClean="0">
              <a:latin typeface="Arial" pitchFamily="34" charset="0"/>
            </a:endParaRPr>
          </a:p>
        </p:txBody>
      </p:sp>
      <p:sp>
        <p:nvSpPr>
          <p:cNvPr id="131075" name="Rectangle 2"/>
          <p:cNvSpPr>
            <a:spLocks noGrp="1" noRot="1" noChangeAspect="1" noChangeArrowheads="1" noTextEdit="1"/>
          </p:cNvSpPr>
          <p:nvPr>
            <p:ph type="sldImg"/>
          </p:nvPr>
        </p:nvSpPr>
        <p:spPr>
          <a:xfrm>
            <a:off x="993775" y="766763"/>
            <a:ext cx="5111750" cy="3833812"/>
          </a:xfrm>
          <a:ln/>
        </p:spPr>
      </p:sp>
      <p:sp>
        <p:nvSpPr>
          <p:cNvPr id="131076" name="Rectangle 3"/>
          <p:cNvSpPr>
            <a:spLocks noGrp="1" noChangeArrowheads="1"/>
          </p:cNvSpPr>
          <p:nvPr>
            <p:ph type="body" idx="1"/>
          </p:nvPr>
        </p:nvSpPr>
        <p:spPr>
          <a:xfrm>
            <a:off x="709930" y="4856369"/>
            <a:ext cx="5679440" cy="4600167"/>
          </a:xfrm>
          <a:noFill/>
          <a:ln/>
        </p:spPr>
        <p:txBody>
          <a:bodyPr/>
          <a:lstStyle/>
          <a:p>
            <a:pPr lvl="1" eaLnBrk="1" hangingPunct="1">
              <a:buFontTx/>
              <a:buNone/>
            </a:pPr>
            <a:r>
              <a:rPr lang="en-US" smtClean="0">
                <a:latin typeface="Arial" pitchFamily="34" charset="0"/>
              </a:rPr>
              <a:t>Seek drains which have passed independent testing to </a:t>
            </a:r>
            <a:r>
              <a:rPr lang="en-US" sz="2200">
                <a:latin typeface="Arial" pitchFamily="34" charset="0"/>
              </a:rPr>
              <a:t>BS 8490:2007</a:t>
            </a:r>
          </a:p>
          <a:p>
            <a:pPr lvl="1" eaLnBrk="1" hangingPunct="1">
              <a:buFontTx/>
              <a:buNone/>
            </a:pPr>
            <a:endParaRPr lang="en-US" sz="2200">
              <a:latin typeface="Arial" pitchFamily="34" charset="0"/>
            </a:endParaRPr>
          </a:p>
          <a:p>
            <a:pPr lvl="1" eaLnBrk="1" hangingPunct="1">
              <a:buFontTx/>
              <a:buNone/>
            </a:pPr>
            <a:r>
              <a:rPr lang="en-US" sz="2200">
                <a:latin typeface="Arial" pitchFamily="34" charset="0"/>
              </a:rPr>
              <a:t>And ASME 112.6.9:2005</a:t>
            </a:r>
          </a:p>
          <a:p>
            <a:pPr eaLnBrk="1" hangingPunct="1"/>
            <a:endParaRPr lang="en-US" smtClean="0">
              <a:latin typeface="Arial" pitchFamily="34" charset="0"/>
            </a:endParaRPr>
          </a:p>
          <a:p>
            <a:pPr eaLnBrk="1" hangingPunct="1"/>
            <a:r>
              <a:rPr lang="en-US" smtClean="0">
                <a:latin typeface="Arial" pitchFamily="34" charset="0"/>
              </a:rPr>
              <a:t>As the whole operation is dependent on the hydraulic calculation seek </a:t>
            </a:r>
            <a:r>
              <a:rPr lang="en-GB" smtClean="0">
                <a:latin typeface="Arial" pitchFamily="34" charset="0"/>
              </a:rPr>
              <a:t>independently tested design software which reports extreme hydraulic conditions  and not averages  </a:t>
            </a:r>
          </a:p>
          <a:p>
            <a:pPr eaLnBrk="1" hangingPunct="1"/>
            <a:r>
              <a:rPr lang="en-US" smtClean="0">
                <a:latin typeface="Arial" pitchFamily="34" charset="0"/>
              </a:rPr>
              <a:t> </a:t>
            </a:r>
          </a:p>
          <a:p>
            <a:pPr eaLnBrk="1" hangingPunct="1"/>
            <a:r>
              <a:rPr lang="en-US" smtClean="0">
                <a:latin typeface="Arial" pitchFamily="34" charset="0"/>
              </a:rPr>
              <a:t>For sustainable supply with reduced transportation we provide UK manufacture of roof drains and UK manufactured pipes – no other company produces PE pipes to EN 1519 in the UK.</a:t>
            </a:r>
          </a:p>
          <a:p>
            <a:pPr eaLnBrk="1" hangingPunct="1"/>
            <a:endParaRPr lang="en-US" smtClean="0">
              <a:latin typeface="Arial" pitchFamily="34" charset="0"/>
            </a:endParaRPr>
          </a:p>
        </p:txBody>
      </p:sp>
    </p:spTree>
    <p:extLst>
      <p:ext uri="{BB962C8B-B14F-4D97-AF65-F5344CB8AC3E}">
        <p14:creationId xmlns:p14="http://schemas.microsoft.com/office/powerpoint/2010/main" val="29486143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p:txBody>
          <a:bodyPr/>
          <a:lstStyle/>
          <a:p>
            <a:pPr>
              <a:defRPr/>
            </a:pPr>
            <a:r>
              <a:rPr lang="en-GB" smtClean="0">
                <a:latin typeface="Arial" pitchFamily="34" charset="0"/>
              </a:rPr>
              <a:t>Page </a:t>
            </a:r>
            <a:fld id="{9E0E4414-F027-47AD-9353-74DE64430DC1}" type="slidenum">
              <a:rPr lang="en-GB" smtClean="0">
                <a:latin typeface="Arial" pitchFamily="34" charset="0"/>
              </a:rPr>
              <a:pPr>
                <a:defRPr/>
              </a:pPr>
              <a:t>65</a:t>
            </a:fld>
            <a:endParaRPr lang="en-GB" smtClean="0">
              <a:latin typeface="Arial" pitchFamily="34" charset="0"/>
            </a:endParaRPr>
          </a:p>
        </p:txBody>
      </p:sp>
      <p:sp>
        <p:nvSpPr>
          <p:cNvPr id="140291" name="Rectangle 2"/>
          <p:cNvSpPr>
            <a:spLocks noGrp="1" noRot="1" noChangeAspect="1" noChangeArrowheads="1" noTextEdit="1"/>
          </p:cNvSpPr>
          <p:nvPr>
            <p:ph type="sldImg"/>
          </p:nvPr>
        </p:nvSpPr>
        <p:spPr>
          <a:xfrm>
            <a:off x="993775" y="766763"/>
            <a:ext cx="5111750" cy="3833812"/>
          </a:xfrm>
          <a:ln/>
        </p:spPr>
      </p:sp>
      <p:sp>
        <p:nvSpPr>
          <p:cNvPr id="140292" name="Rectangle 3"/>
          <p:cNvSpPr>
            <a:spLocks noGrp="1" noChangeArrowheads="1"/>
          </p:cNvSpPr>
          <p:nvPr>
            <p:ph type="body" idx="1"/>
          </p:nvPr>
        </p:nvSpPr>
        <p:spPr>
          <a:xfrm>
            <a:off x="709930" y="4856369"/>
            <a:ext cx="5679440" cy="4600167"/>
          </a:xfrm>
          <a:noFill/>
          <a:ln/>
        </p:spPr>
        <p:txBody>
          <a:bodyPr/>
          <a:lstStyle/>
          <a:p>
            <a:pPr eaLnBrk="1" hangingPunct="1"/>
            <a:r>
              <a:rPr lang="en-GB" smtClean="0">
                <a:latin typeface="Arial" pitchFamily="34" charset="0"/>
              </a:rPr>
              <a:t>If you are looking for a concept design for your building the following information is required by the siphonic drainage designer</a:t>
            </a:r>
          </a:p>
          <a:p>
            <a:pPr eaLnBrk="1" hangingPunct="1"/>
            <a:endParaRPr lang="en-GB" smtClean="0">
              <a:latin typeface="Arial" pitchFamily="34" charset="0"/>
            </a:endParaRPr>
          </a:p>
          <a:p>
            <a:pPr eaLnBrk="1" hangingPunct="1"/>
            <a:r>
              <a:rPr lang="en-GB" smtClean="0">
                <a:latin typeface="Arial" pitchFamily="34" charset="0"/>
              </a:rPr>
              <a:t>Design Rainfall Rate</a:t>
            </a:r>
          </a:p>
          <a:p>
            <a:pPr eaLnBrk="1" hangingPunct="1"/>
            <a:endParaRPr lang="en-GB" smtClean="0">
              <a:latin typeface="Arial" pitchFamily="34" charset="0"/>
            </a:endParaRPr>
          </a:p>
          <a:p>
            <a:pPr eaLnBrk="1" hangingPunct="1"/>
            <a:r>
              <a:rPr lang="en-GB" smtClean="0">
                <a:latin typeface="Arial" pitchFamily="34" charset="0"/>
              </a:rPr>
              <a:t>Roof Plan Drawings (AutoCAD increase speed and accuracy)</a:t>
            </a:r>
          </a:p>
          <a:p>
            <a:pPr eaLnBrk="1" hangingPunct="1"/>
            <a:endParaRPr lang="en-GB" smtClean="0">
              <a:latin typeface="Arial" pitchFamily="34" charset="0"/>
            </a:endParaRPr>
          </a:p>
          <a:p>
            <a:pPr eaLnBrk="1" hangingPunct="1"/>
            <a:r>
              <a:rPr lang="en-GB" smtClean="0">
                <a:latin typeface="Arial" pitchFamily="34" charset="0"/>
              </a:rPr>
              <a:t>Floor Plan Drawings (AutoCAD)</a:t>
            </a:r>
          </a:p>
          <a:p>
            <a:pPr eaLnBrk="1" hangingPunct="1"/>
            <a:endParaRPr lang="en-GB" smtClean="0">
              <a:latin typeface="Arial" pitchFamily="34" charset="0"/>
            </a:endParaRPr>
          </a:p>
          <a:p>
            <a:pPr eaLnBrk="1" hangingPunct="1"/>
            <a:r>
              <a:rPr lang="en-GB" smtClean="0">
                <a:latin typeface="Arial" pitchFamily="34" charset="0"/>
              </a:rPr>
              <a:t>Sections/Elevation Drawings (AutoCAD) – as the vertical displacement is the energy to create the siphonic action these drawing are essential</a:t>
            </a:r>
          </a:p>
          <a:p>
            <a:pPr eaLnBrk="1" hangingPunct="1"/>
            <a:endParaRPr lang="en-GB" smtClean="0">
              <a:latin typeface="Arial" pitchFamily="34" charset="0"/>
            </a:endParaRPr>
          </a:p>
          <a:p>
            <a:pPr eaLnBrk="1" hangingPunct="1"/>
            <a:r>
              <a:rPr lang="en-GB" smtClean="0">
                <a:latin typeface="Arial" pitchFamily="34" charset="0"/>
              </a:rPr>
              <a:t>Underground drainage Connections – this is sometimes chicken and egg – we can assist with the determination of locations required</a:t>
            </a:r>
          </a:p>
          <a:p>
            <a:pPr eaLnBrk="1" hangingPunct="1"/>
            <a:endParaRPr lang="en-GB" smtClean="0">
              <a:latin typeface="Arial" pitchFamily="34" charset="0"/>
            </a:endParaRPr>
          </a:p>
          <a:p>
            <a:pPr eaLnBrk="1" hangingPunct="1"/>
            <a:r>
              <a:rPr lang="en-GB" smtClean="0">
                <a:latin typeface="Arial" pitchFamily="34" charset="0"/>
              </a:rPr>
              <a:t>Attenuation or Rainwater Harvesting Requirements</a:t>
            </a:r>
          </a:p>
          <a:p>
            <a:pPr eaLnBrk="1" hangingPunct="1"/>
            <a:endParaRPr lang="en-GB" smtClean="0">
              <a:latin typeface="Arial" pitchFamily="34" charset="0"/>
            </a:endParaRPr>
          </a:p>
          <a:p>
            <a:pPr eaLnBrk="1" hangingPunct="1"/>
            <a:r>
              <a:rPr lang="en-GB" smtClean="0">
                <a:latin typeface="Arial" pitchFamily="34" charset="0"/>
              </a:rPr>
              <a:t>Gutter Profile (to allow compatibility checks)</a:t>
            </a:r>
          </a:p>
          <a:p>
            <a:pPr eaLnBrk="1" hangingPunct="1"/>
            <a:endParaRPr lang="en-GB" smtClean="0">
              <a:latin typeface="Arial" pitchFamily="34" charset="0"/>
            </a:endParaRPr>
          </a:p>
          <a:p>
            <a:pPr eaLnBrk="1" hangingPunct="1"/>
            <a:r>
              <a:rPr lang="en-GB" smtClean="0">
                <a:latin typeface="Arial" pitchFamily="34" charset="0"/>
              </a:rPr>
              <a:t>Specification (we can provide R10 type spec.)</a:t>
            </a:r>
          </a:p>
        </p:txBody>
      </p:sp>
    </p:spTree>
    <p:extLst>
      <p:ext uri="{BB962C8B-B14F-4D97-AF65-F5344CB8AC3E}">
        <p14:creationId xmlns:p14="http://schemas.microsoft.com/office/powerpoint/2010/main" val="39957599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7818C91A-1416-443E-9A0E-FBD1B7AF774A}" type="slidenum">
              <a:rPr lang="en-US"/>
              <a:pPr/>
              <a:t>66</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9302604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p:spPr>
        <p:txBody>
          <a:bodyPr/>
          <a:lstStyle/>
          <a:p>
            <a:fld id="{7818C91A-1416-443E-9A0E-FBD1B7AF774A}" type="slidenum">
              <a:rPr lang="en-US"/>
              <a:pPr/>
              <a:t>67</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6983389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16" eaLnBrk="0" hangingPunct="0">
              <a:defRPr>
                <a:solidFill>
                  <a:schemeClr val="tx1"/>
                </a:solidFill>
                <a:latin typeface="GothicI" pitchFamily="2" charset="0"/>
              </a:defRPr>
            </a:lvl1pPr>
            <a:lvl2pPr marL="742895" indent="-285729" defTabSz="966716" eaLnBrk="0" hangingPunct="0">
              <a:defRPr>
                <a:solidFill>
                  <a:schemeClr val="tx1"/>
                </a:solidFill>
                <a:latin typeface="GothicI" pitchFamily="2" charset="0"/>
              </a:defRPr>
            </a:lvl2pPr>
            <a:lvl3pPr marL="1142916" indent="-228583" defTabSz="966716" eaLnBrk="0" hangingPunct="0">
              <a:defRPr>
                <a:solidFill>
                  <a:schemeClr val="tx1"/>
                </a:solidFill>
                <a:latin typeface="GothicI" pitchFamily="2" charset="0"/>
              </a:defRPr>
            </a:lvl3pPr>
            <a:lvl4pPr marL="1600082" indent="-228583" defTabSz="966716" eaLnBrk="0" hangingPunct="0">
              <a:defRPr>
                <a:solidFill>
                  <a:schemeClr val="tx1"/>
                </a:solidFill>
                <a:latin typeface="GothicI" pitchFamily="2" charset="0"/>
              </a:defRPr>
            </a:lvl4pPr>
            <a:lvl5pPr marL="2057247" indent="-228583" defTabSz="966716" eaLnBrk="0" hangingPunct="0">
              <a:defRPr>
                <a:solidFill>
                  <a:schemeClr val="tx1"/>
                </a:solidFill>
                <a:latin typeface="GothicI" pitchFamily="2" charset="0"/>
              </a:defRPr>
            </a:lvl5pPr>
            <a:lvl6pPr marL="2514414" indent="-228583" defTabSz="966716" eaLnBrk="0" fontAlgn="base" hangingPunct="0">
              <a:spcBef>
                <a:spcPct val="0"/>
              </a:spcBef>
              <a:spcAft>
                <a:spcPct val="0"/>
              </a:spcAft>
              <a:defRPr>
                <a:solidFill>
                  <a:schemeClr val="tx1"/>
                </a:solidFill>
                <a:latin typeface="GothicI" pitchFamily="2" charset="0"/>
              </a:defRPr>
            </a:lvl6pPr>
            <a:lvl7pPr marL="2971580" indent="-228583" defTabSz="966716" eaLnBrk="0" fontAlgn="base" hangingPunct="0">
              <a:spcBef>
                <a:spcPct val="0"/>
              </a:spcBef>
              <a:spcAft>
                <a:spcPct val="0"/>
              </a:spcAft>
              <a:defRPr>
                <a:solidFill>
                  <a:schemeClr val="tx1"/>
                </a:solidFill>
                <a:latin typeface="GothicI" pitchFamily="2" charset="0"/>
              </a:defRPr>
            </a:lvl7pPr>
            <a:lvl8pPr marL="3428746" indent="-228583" defTabSz="966716" eaLnBrk="0" fontAlgn="base" hangingPunct="0">
              <a:spcBef>
                <a:spcPct val="0"/>
              </a:spcBef>
              <a:spcAft>
                <a:spcPct val="0"/>
              </a:spcAft>
              <a:defRPr>
                <a:solidFill>
                  <a:schemeClr val="tx1"/>
                </a:solidFill>
                <a:latin typeface="GothicI" pitchFamily="2" charset="0"/>
              </a:defRPr>
            </a:lvl8pPr>
            <a:lvl9pPr marL="3885912" indent="-228583" defTabSz="966716" eaLnBrk="0" fontAlgn="base" hangingPunct="0">
              <a:spcBef>
                <a:spcPct val="0"/>
              </a:spcBef>
              <a:spcAft>
                <a:spcPct val="0"/>
              </a:spcAft>
              <a:defRPr>
                <a:solidFill>
                  <a:schemeClr val="tx1"/>
                </a:solidFill>
                <a:latin typeface="GothicI" pitchFamily="2" charset="0"/>
              </a:defRPr>
            </a:lvl9pPr>
          </a:lstStyle>
          <a:p>
            <a:pPr eaLnBrk="1" hangingPunct="1"/>
            <a:fld id="{031D9647-1D5C-448A-BE01-2FE5FB7667F3}" type="slidenum">
              <a:rPr lang="en-US" smtClean="0">
                <a:solidFill>
                  <a:prstClr val="black"/>
                </a:solidFill>
                <a:latin typeface="Arial" charset="0"/>
              </a:rPr>
              <a:pPr eaLnBrk="1" hangingPunct="1"/>
              <a:t>72</a:t>
            </a:fld>
            <a:endParaRPr lang="en-US" smtClean="0">
              <a:solidFill>
                <a:prstClr val="black"/>
              </a:solidFill>
              <a:latin typeface="Arial"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1101226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66716" eaLnBrk="0" hangingPunct="0">
              <a:defRPr>
                <a:solidFill>
                  <a:schemeClr val="tx1"/>
                </a:solidFill>
                <a:latin typeface="GothicI" pitchFamily="2" charset="0"/>
              </a:defRPr>
            </a:lvl1pPr>
            <a:lvl2pPr marL="742895" indent="-285729" defTabSz="966716" eaLnBrk="0" hangingPunct="0">
              <a:defRPr>
                <a:solidFill>
                  <a:schemeClr val="tx1"/>
                </a:solidFill>
                <a:latin typeface="GothicI" pitchFamily="2" charset="0"/>
              </a:defRPr>
            </a:lvl2pPr>
            <a:lvl3pPr marL="1142916" indent="-228583" defTabSz="966716" eaLnBrk="0" hangingPunct="0">
              <a:defRPr>
                <a:solidFill>
                  <a:schemeClr val="tx1"/>
                </a:solidFill>
                <a:latin typeface="GothicI" pitchFamily="2" charset="0"/>
              </a:defRPr>
            </a:lvl3pPr>
            <a:lvl4pPr marL="1600082" indent="-228583" defTabSz="966716" eaLnBrk="0" hangingPunct="0">
              <a:defRPr>
                <a:solidFill>
                  <a:schemeClr val="tx1"/>
                </a:solidFill>
                <a:latin typeface="GothicI" pitchFamily="2" charset="0"/>
              </a:defRPr>
            </a:lvl4pPr>
            <a:lvl5pPr marL="2057247" indent="-228583" defTabSz="966716" eaLnBrk="0" hangingPunct="0">
              <a:defRPr>
                <a:solidFill>
                  <a:schemeClr val="tx1"/>
                </a:solidFill>
                <a:latin typeface="GothicI" pitchFamily="2" charset="0"/>
              </a:defRPr>
            </a:lvl5pPr>
            <a:lvl6pPr marL="2514414" indent="-228583" defTabSz="966716" eaLnBrk="0" fontAlgn="base" hangingPunct="0">
              <a:spcBef>
                <a:spcPct val="0"/>
              </a:spcBef>
              <a:spcAft>
                <a:spcPct val="0"/>
              </a:spcAft>
              <a:defRPr>
                <a:solidFill>
                  <a:schemeClr val="tx1"/>
                </a:solidFill>
                <a:latin typeface="GothicI" pitchFamily="2" charset="0"/>
              </a:defRPr>
            </a:lvl6pPr>
            <a:lvl7pPr marL="2971580" indent="-228583" defTabSz="966716" eaLnBrk="0" fontAlgn="base" hangingPunct="0">
              <a:spcBef>
                <a:spcPct val="0"/>
              </a:spcBef>
              <a:spcAft>
                <a:spcPct val="0"/>
              </a:spcAft>
              <a:defRPr>
                <a:solidFill>
                  <a:schemeClr val="tx1"/>
                </a:solidFill>
                <a:latin typeface="GothicI" pitchFamily="2" charset="0"/>
              </a:defRPr>
            </a:lvl7pPr>
            <a:lvl8pPr marL="3428746" indent="-228583" defTabSz="966716" eaLnBrk="0" fontAlgn="base" hangingPunct="0">
              <a:spcBef>
                <a:spcPct val="0"/>
              </a:spcBef>
              <a:spcAft>
                <a:spcPct val="0"/>
              </a:spcAft>
              <a:defRPr>
                <a:solidFill>
                  <a:schemeClr val="tx1"/>
                </a:solidFill>
                <a:latin typeface="GothicI" pitchFamily="2" charset="0"/>
              </a:defRPr>
            </a:lvl8pPr>
            <a:lvl9pPr marL="3885912" indent="-228583" defTabSz="966716" eaLnBrk="0" fontAlgn="base" hangingPunct="0">
              <a:spcBef>
                <a:spcPct val="0"/>
              </a:spcBef>
              <a:spcAft>
                <a:spcPct val="0"/>
              </a:spcAft>
              <a:defRPr>
                <a:solidFill>
                  <a:schemeClr val="tx1"/>
                </a:solidFill>
                <a:latin typeface="GothicI" pitchFamily="2" charset="0"/>
              </a:defRPr>
            </a:lvl9pPr>
          </a:lstStyle>
          <a:p>
            <a:pPr eaLnBrk="1" hangingPunct="1"/>
            <a:fld id="{412CDA43-45FF-497A-9795-B4B8B0FE9D9B}" type="slidenum">
              <a:rPr lang="en-US" smtClean="0">
                <a:solidFill>
                  <a:prstClr val="black"/>
                </a:solidFill>
                <a:latin typeface="Arial" charset="0"/>
              </a:rPr>
              <a:pPr eaLnBrk="1" hangingPunct="1"/>
              <a:t>73</a:t>
            </a:fld>
            <a:endParaRPr lang="en-US" smtClean="0">
              <a:solidFill>
                <a:prstClr val="black"/>
              </a:solidFill>
              <a:latin typeface="Arial" charset="0"/>
            </a:endParaRPr>
          </a:p>
        </p:txBody>
      </p:sp>
      <p:sp>
        <p:nvSpPr>
          <p:cNvPr id="183299" name="Rectangle 2"/>
          <p:cNvSpPr>
            <a:spLocks noGrp="1" noRot="1" noChangeAspect="1" noChangeArrowheads="1" noTextEdit="1"/>
          </p:cNvSpPr>
          <p:nvPr>
            <p:ph type="sldImg"/>
          </p:nvPr>
        </p:nvSpPr>
        <p:spPr>
          <a:xfrm>
            <a:off x="995363" y="766763"/>
            <a:ext cx="5110162" cy="3832225"/>
          </a:xfrm>
          <a:ln/>
        </p:spPr>
      </p:sp>
      <p:sp>
        <p:nvSpPr>
          <p:cNvPr id="183300" name="Rectangle 3"/>
          <p:cNvSpPr>
            <a:spLocks noGrp="1" noChangeArrowheads="1"/>
          </p:cNvSpPr>
          <p:nvPr>
            <p:ph type="body" idx="1"/>
          </p:nvPr>
        </p:nvSpPr>
        <p:spPr>
          <a:xfrm>
            <a:off x="708025" y="4854576"/>
            <a:ext cx="5683250" cy="46021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22896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97F181F2-96BC-4109-8333-B72A6932E185}" type="slidenum">
              <a:rPr lang="en-US"/>
              <a:pPr/>
              <a:t>8</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77941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97F181F2-96BC-4109-8333-B72A6932E185}" type="slidenum">
              <a:rPr lang="en-US"/>
              <a:pPr/>
              <a:t>9</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3185871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p:spPr>
        <p:txBody>
          <a:bodyPr/>
          <a:lstStyle/>
          <a:p>
            <a:fld id="{97F181F2-96BC-4109-8333-B72A6932E185}" type="slidenum">
              <a:rPr lang="en-US"/>
              <a:pPr/>
              <a:t>10</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pPr eaLnBrk="1" hangingPunct="1"/>
            <a:endParaRPr lang="en-GB" smtClean="0">
              <a:latin typeface="Arial" pitchFamily="34" charset="0"/>
            </a:endParaRPr>
          </a:p>
        </p:txBody>
      </p:sp>
    </p:spTree>
    <p:extLst>
      <p:ext uri="{BB962C8B-B14F-4D97-AF65-F5344CB8AC3E}">
        <p14:creationId xmlns:p14="http://schemas.microsoft.com/office/powerpoint/2010/main" val="265908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F21A0-EAFB-4A8A-9698-401E8596176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9DCB1C-AB6C-4F71-8F7B-5DAE1E5CF16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959B9-7585-440D-B23D-4A7088BCA0E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A57A74D-1E33-4E23-AADE-B3C67A8F7156}"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1E83DCE-3CFE-4910-8CEB-0AC3BAF3729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DECF21A0-EAFB-4A8A-9698-401E859617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4485721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C512131-FFB7-40C4-9C83-5A6E7FDADA5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033417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6F0327EB-1B7E-4B1B-BF07-A6D6756DD62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4889715"/>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4A46E3D6-A5B0-45D4-AEEE-60099FBD96B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9715254"/>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A1390CF3-02D4-4429-815B-945FEB2A0B0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592889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7BB5F63E-0786-4CE2-8AA4-31FD1FA62EF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91110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512131-FFB7-40C4-9C83-5A6E7FDADA5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29874A22-9D3A-4B0A-B097-6AD24F70E4E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76828228"/>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D02302FB-EC57-4ECE-BFC0-2EBEC171A9A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454019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928570BC-83B6-4570-9B81-594CD1B6A61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7730992"/>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2D9DCB1C-AB6C-4F71-8F7B-5DAE1E5CF16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274265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02C959B9-7585-440D-B23D-4A7088BCA0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0949769"/>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A57A74D-1E33-4E23-AADE-B3C67A8F715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0071068"/>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1E83DCE-3CFE-4910-8CEB-0AC3BAF3729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3575737"/>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DECF21A0-EAFB-4A8A-9698-401E8596176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6963385"/>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9C512131-FFB7-40C4-9C83-5A6E7FDADA5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071765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6F0327EB-1B7E-4B1B-BF07-A6D6756DD625}"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12513461"/>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0327EB-1B7E-4B1B-BF07-A6D6756DD62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4A46E3D6-A5B0-45D4-AEEE-60099FBD96BC}"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9048945"/>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US">
              <a:solidFill>
                <a:prstClr val="black"/>
              </a:solidFill>
            </a:endParaRPr>
          </a:p>
        </p:txBody>
      </p:sp>
      <p:sp>
        <p:nvSpPr>
          <p:cNvPr id="8" name="Footer Placeholder 7"/>
          <p:cNvSpPr>
            <a:spLocks noGrp="1"/>
          </p:cNvSpPr>
          <p:nvPr>
            <p:ph type="ftr" sz="quarter" idx="11"/>
          </p:nvPr>
        </p:nvSpPr>
        <p:spPr/>
        <p:txBody>
          <a:bodyPr/>
          <a:lstStyle>
            <a:lvl1pPr>
              <a:defRPr/>
            </a:lvl1pPr>
          </a:lstStyle>
          <a:p>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fld id="{A1390CF3-02D4-4429-815B-945FEB2A0B0D}"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603292"/>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US">
              <a:solidFill>
                <a:prstClr val="black"/>
              </a:solidFill>
            </a:endParaRPr>
          </a:p>
        </p:txBody>
      </p:sp>
      <p:sp>
        <p:nvSpPr>
          <p:cNvPr id="4" name="Footer Placeholder 3"/>
          <p:cNvSpPr>
            <a:spLocks noGrp="1"/>
          </p:cNvSpPr>
          <p:nvPr>
            <p:ph type="ftr" sz="quarter" idx="11"/>
          </p:nvPr>
        </p:nvSpPr>
        <p:spPr/>
        <p:txBody>
          <a:bodyPr/>
          <a:lstStyle>
            <a:lvl1pPr>
              <a:defRPr/>
            </a:lvl1pPr>
          </a:lstStyle>
          <a:p>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fld id="{7BB5F63E-0786-4CE2-8AA4-31FD1FA62EF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2507110"/>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prstClr val="black"/>
              </a:solidFill>
            </a:endParaRPr>
          </a:p>
        </p:txBody>
      </p:sp>
      <p:sp>
        <p:nvSpPr>
          <p:cNvPr id="3" name="Footer Placeholder 2"/>
          <p:cNvSpPr>
            <a:spLocks noGrp="1"/>
          </p:cNvSpPr>
          <p:nvPr>
            <p:ph type="ftr" sz="quarter" idx="11"/>
          </p:nvPr>
        </p:nvSpPr>
        <p:spPr/>
        <p:txBody>
          <a:bodyPr/>
          <a:lstStyle>
            <a:lvl1pPr>
              <a:defRPr/>
            </a:lvl1pPr>
          </a:lstStyle>
          <a:p>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fld id="{29874A22-9D3A-4B0A-B097-6AD24F70E4EA}"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2508272"/>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D02302FB-EC57-4ECE-BFC0-2EBEC171A9AB}"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03104649"/>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fld id="{928570BC-83B6-4570-9B81-594CD1B6A61F}"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5911301"/>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2D9DCB1C-AB6C-4F71-8F7B-5DAE1E5CF16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10307754"/>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US">
              <a:solidFill>
                <a:prstClr val="black"/>
              </a:solidFill>
            </a:endParaRPr>
          </a:p>
        </p:txBody>
      </p:sp>
      <p:sp>
        <p:nvSpPr>
          <p:cNvPr id="5" name="Footer Placeholder 4"/>
          <p:cNvSpPr>
            <a:spLocks noGrp="1"/>
          </p:cNvSpPr>
          <p:nvPr>
            <p:ph type="ftr" sz="quarter" idx="11"/>
          </p:nvPr>
        </p:nvSpPr>
        <p:spPr/>
        <p:txBody>
          <a:bodyPr/>
          <a:lstStyle>
            <a:lvl1pPr>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fld id="{02C959B9-7585-440D-B23D-4A7088BCA0E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1354532"/>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A57A74D-1E33-4E23-AADE-B3C67A8F7156}"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960785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prstClr val="black"/>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prstClr val="black"/>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D1E83DCE-3CFE-4910-8CEB-0AC3BAF3729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63889017"/>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46E3D6-A5B0-45D4-AEEE-60099FBD96BC}"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CF21A0-EAFB-4A8A-9698-401E8596176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2355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512131-FFB7-40C4-9C83-5A6E7FDADA5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466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F0327EB-1B7E-4B1B-BF07-A6D6756DD62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657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A46E3D6-A5B0-45D4-AEEE-60099FBD96B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2560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1390CF3-02D4-4429-815B-945FEB2A0B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514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BB5F63E-0786-4CE2-8AA4-31FD1FA62E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80058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874A22-9D3A-4B0A-B097-6AD24F70E4E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798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302FB-EC57-4ECE-BFC0-2EBEC171A9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0584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28570BC-83B6-4570-9B81-594CD1B6A6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465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D9DCB1C-AB6C-4F71-8F7B-5DAE1E5CF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7394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1390CF3-02D4-4429-815B-945FEB2A0B0D}"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C959B9-7585-440D-B23D-4A7088BCA0E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2883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6A57A74D-1E33-4E23-AADE-B3C67A8F7156}"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0173244"/>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B5F63E-0786-4CE2-8AA4-31FD1FA62EF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74A22-9D3A-4B0A-B097-6AD24F70E4E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2302FB-EC57-4ECE-BFC0-2EBEC171A9A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8570BC-83B6-4570-9B81-594CD1B6A6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78E97-BA57-4445-85C2-2C5C50401EE4}" type="slidenum">
              <a:rPr lang="en-US" smtClean="0"/>
              <a:pPr/>
              <a:t>‹#›</a:t>
            </a:fld>
            <a:endParaRPr lang="en-US"/>
          </a:p>
        </p:txBody>
      </p:sp>
      <p:pic>
        <p:nvPicPr>
          <p:cNvPr id="7" name="Picture 6" descr="MIFAB-Hydromax 8.jp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E278E97-BA57-4445-85C2-2C5C50401EE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81475629"/>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Lst>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prstClr val="black"/>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prstClr val="black"/>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E278E97-BA57-4445-85C2-2C5C50401EE4}"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90932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278E97-BA57-4445-85C2-2C5C50401EE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98562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2.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jpeg"/><Relationship Id="rId2" Type="http://schemas.openxmlformats.org/officeDocument/2006/relationships/slideLayout" Target="../slideLayouts/slideLayout28.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hyperlink" Target="http://www.hydromax.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6.xml"/><Relationship Id="rId7"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oleObject" Target="../embeddings/oleObject1.bin"/><Relationship Id="rId9"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image" Target="../media/image52.jpe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hydromax.com/" TargetMode="External"/><Relationship Id="rId1" Type="http://schemas.openxmlformats.org/officeDocument/2006/relationships/slideLayout" Target="../slideLayouts/slideLayout28.xml"/><Relationship Id="rId4" Type="http://schemas.openxmlformats.org/officeDocument/2006/relationships/image" Target="../media/image1.jpeg"/></Relationships>
</file>

<file path=ppt/slides/_rels/slide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www.hydromax.com/" TargetMode="External"/><Relationship Id="rId1" Type="http://schemas.openxmlformats.org/officeDocument/2006/relationships/slideLayout" Target="../slideLayouts/slideLayout28.xml"/><Relationship Id="rId5" Type="http://schemas.openxmlformats.org/officeDocument/2006/relationships/image" Target="../media/image1.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hydromax.com/" TargetMode="External"/><Relationship Id="rId1" Type="http://schemas.openxmlformats.org/officeDocument/2006/relationships/slideLayout" Target="../slideLayouts/slideLayout28.xml"/><Relationship Id="rId5" Type="http://schemas.openxmlformats.org/officeDocument/2006/relationships/image" Target="../media/image1.jpe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pn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51.xml"/><Relationship Id="rId5" Type="http://schemas.openxmlformats.org/officeDocument/2006/relationships/image" Target="../media/image1.jpeg"/><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6.xml"/><Relationship Id="rId1" Type="http://schemas.openxmlformats.org/officeDocument/2006/relationships/slideLayout" Target="../slideLayouts/slideLayout40.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hyperlink" Target="http://www.hydromax.com/" TargetMode="External"/><Relationship Id="rId2" Type="http://schemas.openxmlformats.org/officeDocument/2006/relationships/image" Target="../media/image2.jpeg"/><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hyperlink" Target="http://www.wadedrain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0" y="188640"/>
            <a:ext cx="9144000" cy="1152525"/>
          </a:xfrm>
        </p:spPr>
        <p:txBody>
          <a:bodyPr/>
          <a:lstStyle/>
          <a:p>
            <a:r>
              <a:rPr lang="en-GB" sz="4000" b="1" dirty="0" smtClean="0">
                <a:solidFill>
                  <a:srgbClr val="0070C0"/>
                </a:solidFill>
                <a:latin typeface="Calibri" pitchFamily="34" charset="0"/>
                <a:cs typeface="Calibri" pitchFamily="34" charset="0"/>
              </a:rPr>
              <a:t>Mifab HydroMax™ </a:t>
            </a:r>
            <a:r>
              <a:rPr lang="en-GB" sz="4000" b="1" dirty="0">
                <a:solidFill>
                  <a:srgbClr val="0070C0"/>
                </a:solidFill>
                <a:latin typeface="Calibri" pitchFamily="34" charset="0"/>
                <a:cs typeface="Calibri" pitchFamily="34" charset="0"/>
              </a:rPr>
              <a:t>Siphonic Drainage</a:t>
            </a:r>
          </a:p>
        </p:txBody>
      </p:sp>
      <p:pic>
        <p:nvPicPr>
          <p:cNvPr id="5" name="Picture 9" descr="rainwater"/>
          <p:cNvPicPr>
            <a:picLocks noChangeAspect="1" noChangeArrowheads="1"/>
          </p:cNvPicPr>
          <p:nvPr/>
        </p:nvPicPr>
        <p:blipFill>
          <a:blip r:embed="rId4" cstate="screen"/>
          <a:srcRect/>
          <a:stretch>
            <a:fillRect/>
          </a:stretch>
        </p:blipFill>
        <p:spPr bwMode="auto">
          <a:xfrm>
            <a:off x="0" y="1340768"/>
            <a:ext cx="9144000" cy="4464050"/>
          </a:xfrm>
          <a:prstGeom prst="rect">
            <a:avLst/>
          </a:prstGeom>
          <a:noFill/>
          <a:ln w="9525">
            <a:noFill/>
            <a:miter lim="800000"/>
            <a:headEnd/>
            <a:tailEnd/>
          </a:ln>
        </p:spPr>
      </p:pic>
      <p:sp>
        <p:nvSpPr>
          <p:cNvPr id="6" name="Rectangle 2"/>
          <p:cNvSpPr txBox="1">
            <a:spLocks noChangeArrowheads="1"/>
          </p:cNvSpPr>
          <p:nvPr/>
        </p:nvSpPr>
        <p:spPr bwMode="auto">
          <a:xfrm>
            <a:off x="0" y="4221088"/>
            <a:ext cx="9144000" cy="1152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latinLnBrk="0">
              <a:lnSpc>
                <a:spcPct val="100000"/>
              </a:lnSpc>
              <a:buClrTx/>
              <a:buSzTx/>
              <a:buFontTx/>
              <a:buNone/>
              <a:tabLst/>
              <a:defRPr/>
            </a:pPr>
            <a:r>
              <a:rPr lang="en-GB" sz="4000" b="1" dirty="0" smtClean="0">
                <a:solidFill>
                  <a:schemeClr val="bg1"/>
                </a:solidFill>
                <a:latin typeface="Calibri" pitchFamily="34" charset="0"/>
                <a:ea typeface="+mj-ea"/>
                <a:cs typeface="Calibri" pitchFamily="34" charset="0"/>
              </a:rPr>
              <a:t>Leaders in Siphonic Drainage</a:t>
            </a:r>
            <a:endParaRPr lang="en-GB" sz="4000" b="1" dirty="0">
              <a:solidFill>
                <a:schemeClr val="bg1"/>
              </a:solidFill>
              <a:latin typeface="Calibri" pitchFamily="34" charset="0"/>
              <a:ea typeface="+mj-ea"/>
              <a:cs typeface="Calibri" pitchFamily="34" charset="0"/>
            </a:endParaRPr>
          </a:p>
        </p:txBody>
      </p:sp>
      <p:sp>
        <p:nvSpPr>
          <p:cNvPr id="329731" name="Rectangle 3"/>
          <p:cNvSpPr>
            <a:spLocks noChangeArrowheads="1"/>
          </p:cNvSpPr>
          <p:nvPr/>
        </p:nvSpPr>
        <p:spPr bwMode="auto">
          <a:xfrm>
            <a:off x="4039322" y="-33010"/>
            <a:ext cx="1065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Mifab</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29732" name="Rectangle 4"/>
          <p:cNvSpPr>
            <a:spLocks noChangeArrowheads="1"/>
          </p:cNvSpPr>
          <p:nvPr/>
        </p:nvSpPr>
        <p:spPr bwMode="auto">
          <a:xfrm>
            <a:off x="4039322" y="-33010"/>
            <a:ext cx="1065356"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2800" b="1" i="0" u="none" strike="noStrike" cap="none" normalizeH="0" baseline="0" dirty="0" smtClean="0">
                <a:ln>
                  <a:noFill/>
                </a:ln>
                <a:solidFill>
                  <a:srgbClr val="FFFFFF"/>
                </a:solidFill>
                <a:effectLst/>
                <a:latin typeface="Calibri" pitchFamily="34" charset="0"/>
                <a:ea typeface="Calibri" pitchFamily="34" charset="0"/>
                <a:cs typeface="Times New Roman" pitchFamily="18" charset="0"/>
              </a:rPr>
              <a:t>Mifab</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3" name="MS90032754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4435475" y="3292475"/>
            <a:ext cx="273050" cy="273050"/>
          </a:xfrm>
          <a:prstGeom prst="rect">
            <a:avLst/>
          </a:prstGeom>
        </p:spPr>
      </p:pic>
      <p:pic>
        <p:nvPicPr>
          <p:cNvPr id="32768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7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1295400"/>
            <a:ext cx="184150" cy="366713"/>
          </a:xfrm>
          <a:prstGeom prst="rect">
            <a:avLst/>
          </a:prstGeom>
          <a:noFill/>
          <a:ln w="9525">
            <a:noFill/>
            <a:miter lim="800000"/>
            <a:headEnd/>
            <a:tailEnd/>
          </a:ln>
        </p:spPr>
        <p:txBody>
          <a:bodyPr wrap="none" anchor="ctr">
            <a:spAutoFit/>
          </a:bodyPr>
          <a:lstStyle/>
          <a:p>
            <a:endParaRPr lang="en-GB"/>
          </a:p>
        </p:txBody>
      </p:sp>
      <p:sp>
        <p:nvSpPr>
          <p:cNvPr id="82946"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a:p>
          <a:p>
            <a:pPr eaLnBrk="0" hangingPunct="0"/>
            <a:r>
              <a:rPr lang="en-US" sz="1200"/>
              <a:t> </a:t>
            </a:r>
            <a:endParaRPr lang="en-US"/>
          </a:p>
        </p:txBody>
      </p:sp>
      <p:sp>
        <p:nvSpPr>
          <p:cNvPr id="305156" name="Text Box 4"/>
          <p:cNvSpPr txBox="1">
            <a:spLocks noChangeArrowheads="1"/>
          </p:cNvSpPr>
          <p:nvPr/>
        </p:nvSpPr>
        <p:spPr bwMode="auto">
          <a:xfrm>
            <a:off x="92075" y="908720"/>
            <a:ext cx="8893175" cy="5262979"/>
          </a:xfrm>
          <a:prstGeom prst="rect">
            <a:avLst/>
          </a:prstGeom>
          <a:noFill/>
          <a:ln w="9525">
            <a:noFill/>
            <a:miter lim="800000"/>
            <a:headEnd/>
            <a:tailEnd/>
          </a:ln>
        </p:spPr>
        <p:txBody>
          <a:bodyPr>
            <a:spAutoFit/>
          </a:bodyPr>
          <a:lstStyle/>
          <a:p>
            <a:pPr marL="514350" indent="-514350">
              <a:buAutoNum type="arabicPeriod"/>
            </a:pPr>
            <a:r>
              <a:rPr lang="en-GB" sz="2400" dirty="0" smtClean="0">
                <a:solidFill>
                  <a:srgbClr val="0070C0"/>
                </a:solidFill>
                <a:latin typeface="Calibri" pitchFamily="34" charset="0"/>
                <a:cs typeface="Calibri" pitchFamily="34" charset="0"/>
              </a:rPr>
              <a:t>Fewer Downpipes </a:t>
            </a:r>
          </a:p>
          <a:p>
            <a:pPr marL="971550" lvl="1" indent="-514350">
              <a:buFont typeface="+mj-lt"/>
              <a:buAutoNum type="alphaLcPeriod"/>
            </a:pPr>
            <a:r>
              <a:rPr lang="en-GB" sz="2400" dirty="0" smtClean="0">
                <a:solidFill>
                  <a:srgbClr val="0070C0"/>
                </a:solidFill>
                <a:latin typeface="Calibri" pitchFamily="34" charset="0"/>
                <a:cs typeface="Calibri" pitchFamily="34" charset="0"/>
              </a:rPr>
              <a:t>Free up space in store / stock room</a:t>
            </a:r>
          </a:p>
          <a:p>
            <a:pPr marL="971550" lvl="1" indent="-514350">
              <a:buFont typeface="+mj-lt"/>
              <a:buAutoNum type="alphaLcPeriod"/>
            </a:pPr>
            <a:r>
              <a:rPr lang="en-GB" sz="2400" dirty="0" smtClean="0">
                <a:solidFill>
                  <a:srgbClr val="0070C0"/>
                </a:solidFill>
                <a:latin typeface="Calibri" pitchFamily="34" charset="0"/>
                <a:cs typeface="Calibri" pitchFamily="34" charset="0"/>
              </a:rPr>
              <a:t>Located in convenient locations</a:t>
            </a:r>
          </a:p>
          <a:p>
            <a:pPr marL="971550" lvl="1" indent="-514350">
              <a:buFont typeface="+mj-lt"/>
              <a:buAutoNum type="alphaLcPeriod"/>
            </a:pPr>
            <a:r>
              <a:rPr lang="en-GB" sz="2400" dirty="0" smtClean="0">
                <a:solidFill>
                  <a:srgbClr val="0070C0"/>
                </a:solidFill>
                <a:latin typeface="Calibri" pitchFamily="34" charset="0"/>
                <a:cs typeface="Calibri" pitchFamily="34" charset="0"/>
              </a:rPr>
              <a:t>No break in racking to accommodate downpipes </a:t>
            </a:r>
          </a:p>
          <a:p>
            <a:pPr marL="342900" indent="-342900"/>
            <a:endParaRPr lang="en-GB" sz="2400" dirty="0">
              <a:solidFill>
                <a:srgbClr val="0070C0"/>
              </a:solidFill>
              <a:latin typeface="Calibri" pitchFamily="34" charset="0"/>
              <a:cs typeface="Calibri" pitchFamily="34" charset="0"/>
            </a:endParaRPr>
          </a:p>
          <a:p>
            <a:pPr marL="342900" indent="-342900"/>
            <a:r>
              <a:rPr lang="en-GB" sz="2400" dirty="0" smtClean="0">
                <a:solidFill>
                  <a:srgbClr val="0070C0"/>
                </a:solidFill>
                <a:latin typeface="Calibri" pitchFamily="34" charset="0"/>
                <a:cs typeface="Calibri" pitchFamily="34" charset="0"/>
              </a:rPr>
              <a:t>2. Remove internal downpipes – no drainage under building</a:t>
            </a:r>
          </a:p>
          <a:p>
            <a:pPr marL="342900" indent="-342900"/>
            <a:endParaRPr lang="en-GB" sz="2400" dirty="0">
              <a:solidFill>
                <a:srgbClr val="0070C0"/>
              </a:solidFill>
              <a:latin typeface="Calibri" pitchFamily="34" charset="0"/>
              <a:cs typeface="Calibri" pitchFamily="34" charset="0"/>
            </a:endParaRPr>
          </a:p>
          <a:p>
            <a:pPr marL="342900" indent="-342900"/>
            <a:r>
              <a:rPr lang="en-GB" sz="2400" dirty="0" smtClean="0">
                <a:solidFill>
                  <a:srgbClr val="0070C0"/>
                </a:solidFill>
                <a:latin typeface="Calibri" pitchFamily="34" charset="0"/>
                <a:cs typeface="Calibri" pitchFamily="34" charset="0"/>
              </a:rPr>
              <a:t>3. Potentially fewer roof drains due to high efficiency</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marL="342900" indent="-342900"/>
            <a:r>
              <a:rPr lang="en-GB" sz="2400" b="1" dirty="0" smtClean="0">
                <a:solidFill>
                  <a:srgbClr val="0070C0"/>
                </a:solidFill>
                <a:latin typeface="Calibri" pitchFamily="34" charset="0"/>
                <a:cs typeface="Calibri" pitchFamily="34" charset="0"/>
              </a:rPr>
              <a:t>4. We would look to work with prototype design to minimise civils below grade drainage – this is a big opportunity to save you construction </a:t>
            </a:r>
            <a:r>
              <a:rPr lang="en-GB" sz="2400" b="1" dirty="0">
                <a:solidFill>
                  <a:srgbClr val="0070C0"/>
                </a:solidFill>
                <a:latin typeface="Calibri" pitchFamily="34" charset="0"/>
                <a:cs typeface="Calibri" pitchFamily="34" charset="0"/>
              </a:rPr>
              <a:t>time and cost</a:t>
            </a:r>
            <a:r>
              <a:rPr lang="en-GB" sz="2400" dirty="0" smtClean="0">
                <a:solidFill>
                  <a:srgbClr val="0070C0"/>
                </a:solidFill>
                <a:latin typeface="Calibri" pitchFamily="34" charset="0"/>
                <a:cs typeface="Calibri" pitchFamily="34" charset="0"/>
              </a:rPr>
              <a:t>. </a:t>
            </a:r>
            <a:br>
              <a:rPr lang="en-GB" sz="2400" dirty="0" smtClean="0">
                <a:solidFill>
                  <a:srgbClr val="0070C0"/>
                </a:solidFill>
                <a:latin typeface="Calibri" pitchFamily="34" charset="0"/>
                <a:cs typeface="Calibri" pitchFamily="34" charset="0"/>
              </a:rPr>
            </a:br>
            <a:endParaRPr lang="en-GB" sz="2400" dirty="0">
              <a:solidFill>
                <a:srgbClr val="0070C0"/>
              </a:solidFill>
              <a:latin typeface="Calibri" pitchFamily="34" charset="0"/>
              <a:cs typeface="Calibri" pitchFamily="34" charset="0"/>
            </a:endParaRPr>
          </a:p>
          <a:p>
            <a:pPr marL="342900" indent="-342900"/>
            <a:r>
              <a:rPr lang="en-GB" sz="2400" dirty="0" smtClean="0">
                <a:solidFill>
                  <a:srgbClr val="0070C0"/>
                </a:solidFill>
                <a:latin typeface="Calibri" pitchFamily="34" charset="0"/>
                <a:cs typeface="Calibri" pitchFamily="34" charset="0"/>
              </a:rPr>
              <a:t>5. Less Ponding on the roof due to efficient water flow</a:t>
            </a:r>
            <a:r>
              <a:rPr lang="en-GB" sz="2200" b="1" dirty="0">
                <a:solidFill>
                  <a:schemeClr val="accent2"/>
                </a:solidFill>
                <a:latin typeface="Verdana" pitchFamily="34" charset="0"/>
              </a:rPr>
              <a:t>	</a:t>
            </a:r>
            <a:endParaRPr lang="en-US" sz="2200" b="1" dirty="0">
              <a:solidFill>
                <a:schemeClr val="accent2"/>
              </a:solidFill>
              <a:latin typeface="Verdana" pitchFamily="34" charset="0"/>
            </a:endParaRPr>
          </a:p>
        </p:txBody>
      </p:sp>
      <p:sp>
        <p:nvSpPr>
          <p:cNvPr id="7" name="Rectangle 6"/>
          <p:cNvSpPr/>
          <p:nvPr/>
        </p:nvSpPr>
        <p:spPr>
          <a:xfrm>
            <a:off x="1547664" y="188640"/>
            <a:ext cx="5976664" cy="523220"/>
          </a:xfrm>
          <a:prstGeom prst="rect">
            <a:avLst/>
          </a:prstGeom>
        </p:spPr>
        <p:txBody>
          <a:bodyPr wrap="square">
            <a:spAutoFit/>
          </a:bodyPr>
          <a:lstStyle/>
          <a:p>
            <a:pPr marL="342900" indent="-342900" algn="ctr"/>
            <a:r>
              <a:rPr lang="en-GB" sz="2800" b="1" dirty="0" smtClean="0">
                <a:solidFill>
                  <a:srgbClr val="0070C0"/>
                </a:solidFill>
                <a:latin typeface="Calibri" pitchFamily="34" charset="0"/>
                <a:cs typeface="Calibri" pitchFamily="34" charset="0"/>
              </a:rPr>
              <a:t>Potential </a:t>
            </a:r>
            <a:r>
              <a:rPr lang="en-GB" sz="2800" b="1" dirty="0" smtClean="0">
                <a:solidFill>
                  <a:srgbClr val="0070C0"/>
                </a:solidFill>
                <a:latin typeface="Calibri" pitchFamily="34" charset="0"/>
                <a:cs typeface="Calibri" pitchFamily="34" charset="0"/>
              </a:rPr>
              <a:t>Benefits</a:t>
            </a:r>
            <a:endParaRPr lang="en-GB" sz="2800" b="1" dirty="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79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5156">
                                            <p:txEl>
                                              <p:pRg st="0" end="0"/>
                                            </p:txEl>
                                          </p:spTgt>
                                        </p:tgtEl>
                                        <p:attrNameLst>
                                          <p:attrName>style.visibility</p:attrName>
                                        </p:attrNameLst>
                                      </p:cBhvr>
                                      <p:to>
                                        <p:strVal val="visible"/>
                                      </p:to>
                                    </p:set>
                                    <p:animEffect transition="in" filter="slide(fromBottom)">
                                      <p:cBhvr>
                                        <p:cTn id="7" dur="500"/>
                                        <p:tgtEl>
                                          <p:spTgt spid="305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05156">
                                            <p:txEl>
                                              <p:pRg st="1" end="1"/>
                                            </p:txEl>
                                          </p:spTgt>
                                        </p:tgtEl>
                                        <p:attrNameLst>
                                          <p:attrName>style.visibility</p:attrName>
                                        </p:attrNameLst>
                                      </p:cBhvr>
                                      <p:to>
                                        <p:strVal val="visible"/>
                                      </p:to>
                                    </p:set>
                                    <p:animEffect transition="in" filter="slide(fromBottom)">
                                      <p:cBhvr>
                                        <p:cTn id="12" dur="500"/>
                                        <p:tgtEl>
                                          <p:spTgt spid="3051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05156">
                                            <p:txEl>
                                              <p:pRg st="2" end="2"/>
                                            </p:txEl>
                                          </p:spTgt>
                                        </p:tgtEl>
                                        <p:attrNameLst>
                                          <p:attrName>style.visibility</p:attrName>
                                        </p:attrNameLst>
                                      </p:cBhvr>
                                      <p:to>
                                        <p:strVal val="visible"/>
                                      </p:to>
                                    </p:set>
                                    <p:animEffect transition="in" filter="slide(fromBottom)">
                                      <p:cBhvr>
                                        <p:cTn id="17" dur="500"/>
                                        <p:tgtEl>
                                          <p:spTgt spid="3051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05156">
                                            <p:txEl>
                                              <p:pRg st="3" end="3"/>
                                            </p:txEl>
                                          </p:spTgt>
                                        </p:tgtEl>
                                        <p:attrNameLst>
                                          <p:attrName>style.visibility</p:attrName>
                                        </p:attrNameLst>
                                      </p:cBhvr>
                                      <p:to>
                                        <p:strVal val="visible"/>
                                      </p:to>
                                    </p:set>
                                    <p:animEffect transition="in" filter="slide(fromBottom)">
                                      <p:cBhvr>
                                        <p:cTn id="22" dur="500"/>
                                        <p:tgtEl>
                                          <p:spTgt spid="3051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05156">
                                            <p:txEl>
                                              <p:pRg st="5" end="5"/>
                                            </p:txEl>
                                          </p:spTgt>
                                        </p:tgtEl>
                                        <p:attrNameLst>
                                          <p:attrName>style.visibility</p:attrName>
                                        </p:attrNameLst>
                                      </p:cBhvr>
                                      <p:to>
                                        <p:strVal val="visible"/>
                                      </p:to>
                                    </p:set>
                                    <p:anim calcmode="lin" valueType="num">
                                      <p:cBhvr additive="base">
                                        <p:cTn id="27" dur="500" fill="hold"/>
                                        <p:tgtEl>
                                          <p:spTgt spid="305156">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515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05156">
                                            <p:txEl>
                                              <p:pRg st="7" end="7"/>
                                            </p:txEl>
                                          </p:spTgt>
                                        </p:tgtEl>
                                        <p:attrNameLst>
                                          <p:attrName>style.visibility</p:attrName>
                                        </p:attrNameLst>
                                      </p:cBhvr>
                                      <p:to>
                                        <p:strVal val="visible"/>
                                      </p:to>
                                    </p:set>
                                    <p:anim calcmode="lin" valueType="num">
                                      <p:cBhvr additive="base">
                                        <p:cTn id="33" dur="500" fill="hold"/>
                                        <p:tgtEl>
                                          <p:spTgt spid="305156">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515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05156">
                                            <p:txEl>
                                              <p:pRg st="8" end="8"/>
                                            </p:txEl>
                                          </p:spTgt>
                                        </p:tgtEl>
                                        <p:attrNameLst>
                                          <p:attrName>style.visibility</p:attrName>
                                        </p:attrNameLst>
                                      </p:cBhvr>
                                      <p:to>
                                        <p:strVal val="visible"/>
                                      </p:to>
                                    </p:set>
                                    <p:anim calcmode="lin" valueType="num">
                                      <p:cBhvr additive="base">
                                        <p:cTn id="39" dur="500" fill="hold"/>
                                        <p:tgtEl>
                                          <p:spTgt spid="305156">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515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05156">
                                            <p:txEl>
                                              <p:pRg st="9" end="9"/>
                                            </p:txEl>
                                          </p:spTgt>
                                        </p:tgtEl>
                                        <p:attrNameLst>
                                          <p:attrName>style.visibility</p:attrName>
                                        </p:attrNameLst>
                                      </p:cBhvr>
                                      <p:to>
                                        <p:strVal val="visible"/>
                                      </p:to>
                                    </p:set>
                                    <p:anim calcmode="lin" valueType="num">
                                      <p:cBhvr additive="base">
                                        <p:cTn id="45" dur="500" fill="hold"/>
                                        <p:tgtEl>
                                          <p:spTgt spid="305156">
                                            <p:txEl>
                                              <p:pRg st="9" end="9"/>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05156">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3"/>
          <p:cNvSpPr>
            <a:spLocks noGrp="1"/>
          </p:cNvSpPr>
          <p:nvPr>
            <p:ph type="sldNum" sz="quarter" idx="10"/>
          </p:nvPr>
        </p:nvSpPr>
        <p:spPr/>
        <p:txBody>
          <a:bodyPr/>
          <a:lstStyle/>
          <a:p>
            <a:pPr>
              <a:defRPr/>
            </a:pPr>
            <a:fld id="{969009E8-8BEB-44A2-8F9C-BC76E5DC2441}" type="slidenum">
              <a:rPr lang="en-GB" smtClean="0">
                <a:latin typeface="Arial" pitchFamily="34" charset="0"/>
              </a:rPr>
              <a:pPr>
                <a:defRPr/>
              </a:pPr>
              <a:t>11</a:t>
            </a:fld>
            <a:endParaRPr lang="en-GB" smtClean="0">
              <a:latin typeface="Arial" pitchFamily="34" charset="0"/>
            </a:endParaRPr>
          </a:p>
        </p:txBody>
      </p:sp>
      <p:sp>
        <p:nvSpPr>
          <p:cNvPr id="19459" name="Rectangle 2"/>
          <p:cNvSpPr>
            <a:spLocks noChangeArrowheads="1"/>
          </p:cNvSpPr>
          <p:nvPr/>
        </p:nvSpPr>
        <p:spPr bwMode="auto">
          <a:xfrm>
            <a:off x="0" y="1477963"/>
            <a:ext cx="9144000" cy="0"/>
          </a:xfrm>
          <a:prstGeom prst="rect">
            <a:avLst/>
          </a:prstGeom>
          <a:noFill/>
          <a:ln w="9525">
            <a:noFill/>
            <a:miter lim="800000"/>
            <a:headEnd/>
            <a:tailEnd/>
          </a:ln>
        </p:spPr>
        <p:txBody>
          <a:bodyPr wrap="none" anchor="ctr">
            <a:spAutoFit/>
          </a:bodyPr>
          <a:lstStyle/>
          <a:p>
            <a:endParaRPr lang="en-US" sz="1800" b="0"/>
          </a:p>
        </p:txBody>
      </p:sp>
      <p:sp>
        <p:nvSpPr>
          <p:cNvPr id="19460"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b="0"/>
          </a:p>
          <a:p>
            <a:pPr eaLnBrk="0" hangingPunct="0"/>
            <a:r>
              <a:rPr lang="en-US" sz="1200" b="0"/>
              <a:t> </a:t>
            </a:r>
            <a:endParaRPr lang="en-US" sz="1800" b="0"/>
          </a:p>
        </p:txBody>
      </p:sp>
      <p:sp>
        <p:nvSpPr>
          <p:cNvPr id="19461" name="Text Box 4"/>
          <p:cNvSpPr txBox="1">
            <a:spLocks noChangeArrowheads="1"/>
          </p:cNvSpPr>
          <p:nvPr/>
        </p:nvSpPr>
        <p:spPr bwMode="auto">
          <a:xfrm>
            <a:off x="468313" y="1844675"/>
            <a:ext cx="8207375"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19462" name="Text Box 5"/>
          <p:cNvSpPr txBox="1">
            <a:spLocks noChangeArrowheads="1"/>
          </p:cNvSpPr>
          <p:nvPr/>
        </p:nvSpPr>
        <p:spPr bwMode="auto">
          <a:xfrm>
            <a:off x="315913" y="1628775"/>
            <a:ext cx="8143875" cy="822325"/>
          </a:xfrm>
          <a:prstGeom prst="rect">
            <a:avLst/>
          </a:prstGeom>
          <a:noFill/>
          <a:ln w="9525">
            <a:noFill/>
            <a:miter lim="800000"/>
            <a:headEnd/>
            <a:tailEnd/>
          </a:ln>
        </p:spPr>
        <p:txBody>
          <a:bodyPr>
            <a:spAutoFit/>
          </a:bodyPr>
          <a:lstStyle/>
          <a:p>
            <a:endParaRPr lang="en-GB" sz="2400">
              <a:solidFill>
                <a:schemeClr val="accent2"/>
              </a:solidFill>
              <a:latin typeface="Verdana" pitchFamily="34" charset="0"/>
            </a:endParaRPr>
          </a:p>
          <a:p>
            <a:endParaRPr lang="en-GB" sz="2400">
              <a:latin typeface="Verdana" pitchFamily="34" charset="0"/>
            </a:endParaRPr>
          </a:p>
        </p:txBody>
      </p:sp>
      <p:sp>
        <p:nvSpPr>
          <p:cNvPr id="19463" name="Rectangle 6"/>
          <p:cNvSpPr>
            <a:spLocks noGrp="1" noChangeArrowheads="1"/>
          </p:cNvSpPr>
          <p:nvPr>
            <p:ph type="body" idx="1"/>
          </p:nvPr>
        </p:nvSpPr>
        <p:spPr>
          <a:xfrm>
            <a:off x="457200" y="692696"/>
            <a:ext cx="8229600" cy="5433467"/>
          </a:xfrm>
        </p:spPr>
        <p:txBody>
          <a:bodyPr/>
          <a:lstStyle/>
          <a:p>
            <a:pPr algn="ctr" eaLnBrk="1" hangingPunct="1">
              <a:buFont typeface="Wingdings" pitchFamily="2" charset="2"/>
              <a:buNone/>
            </a:pPr>
            <a:r>
              <a:rPr lang="en-GB" sz="4000" b="1" dirty="0" smtClean="0">
                <a:solidFill>
                  <a:srgbClr val="0070C0"/>
                </a:solidFill>
                <a:latin typeface="Calibri" pitchFamily="34" charset="0"/>
                <a:cs typeface="Calibri" pitchFamily="34" charset="0"/>
              </a:rPr>
              <a:t>What is wrong with Traditional Gravity Drainage Systems?</a:t>
            </a:r>
          </a:p>
          <a:p>
            <a:pPr eaLnBrk="1" hangingPunct="1">
              <a:buFont typeface="Wingdings" pitchFamily="2" charset="2"/>
              <a:buNone/>
            </a:pPr>
            <a:endParaRPr lang="en-GB" dirty="0" smtClean="0"/>
          </a:p>
          <a:p>
            <a:pPr algn="ctr" eaLnBrk="1" hangingPunct="1">
              <a:buFont typeface="Wingdings" pitchFamily="2" charset="2"/>
              <a:buNone/>
            </a:pPr>
            <a:r>
              <a:rPr lang="en-GB" dirty="0" smtClean="0">
                <a:solidFill>
                  <a:srgbClr val="0070C0"/>
                </a:solidFill>
              </a:rPr>
              <a:t>Traditional Gravity drainage systems work but they are inefficient and have a number of factors restricting performance.</a:t>
            </a:r>
            <a:endParaRPr lang="en-US" dirty="0" smtClean="0">
              <a:solidFill>
                <a:srgbClr val="0070C0"/>
              </a:solidFill>
            </a:endParaRP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786350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0"/>
          </p:nvPr>
        </p:nvSpPr>
        <p:spPr/>
        <p:txBody>
          <a:bodyPr/>
          <a:lstStyle/>
          <a:p>
            <a:pPr>
              <a:defRPr/>
            </a:pPr>
            <a:fld id="{603BB830-FD53-4CAF-B936-1AD58B2321CD}" type="slidenum">
              <a:rPr lang="en-GB" smtClean="0">
                <a:latin typeface="Arial" pitchFamily="34" charset="0"/>
              </a:rPr>
              <a:pPr>
                <a:defRPr/>
              </a:pPr>
              <a:t>12</a:t>
            </a:fld>
            <a:endParaRPr lang="en-GB" smtClean="0">
              <a:latin typeface="Arial" pitchFamily="34" charset="0"/>
            </a:endParaRPr>
          </a:p>
        </p:txBody>
      </p:sp>
      <p:sp>
        <p:nvSpPr>
          <p:cNvPr id="20483" name="Rectangle 2"/>
          <p:cNvSpPr>
            <a:spLocks noChangeArrowheads="1"/>
          </p:cNvSpPr>
          <p:nvPr/>
        </p:nvSpPr>
        <p:spPr bwMode="auto">
          <a:xfrm>
            <a:off x="0" y="1477963"/>
            <a:ext cx="9144000" cy="0"/>
          </a:xfrm>
          <a:prstGeom prst="rect">
            <a:avLst/>
          </a:prstGeom>
          <a:noFill/>
          <a:ln w="9525">
            <a:noFill/>
            <a:miter lim="800000"/>
            <a:headEnd/>
            <a:tailEnd/>
          </a:ln>
        </p:spPr>
        <p:txBody>
          <a:bodyPr wrap="none" anchor="ctr">
            <a:spAutoFit/>
          </a:bodyPr>
          <a:lstStyle/>
          <a:p>
            <a:endParaRPr lang="en-US" sz="1800" b="0"/>
          </a:p>
        </p:txBody>
      </p:sp>
      <p:sp>
        <p:nvSpPr>
          <p:cNvPr id="20484"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b="0"/>
          </a:p>
          <a:p>
            <a:pPr eaLnBrk="0" hangingPunct="0"/>
            <a:r>
              <a:rPr lang="en-US" sz="1200" b="0"/>
              <a:t> </a:t>
            </a:r>
            <a:endParaRPr lang="en-US" sz="1800" b="0"/>
          </a:p>
        </p:txBody>
      </p:sp>
      <p:sp>
        <p:nvSpPr>
          <p:cNvPr id="20485" name="Rectangle 4"/>
          <p:cNvSpPr>
            <a:spLocks noGrp="1" noChangeArrowheads="1"/>
          </p:cNvSpPr>
          <p:nvPr>
            <p:ph type="title"/>
          </p:nvPr>
        </p:nvSpPr>
        <p:spPr>
          <a:xfrm>
            <a:off x="457200" y="11659"/>
            <a:ext cx="8229600" cy="490066"/>
          </a:xfrm>
        </p:spPr>
        <p:txBody>
          <a:bodyPr>
            <a:normAutofit fontScale="90000"/>
          </a:bodyPr>
          <a:lstStyle/>
          <a:p>
            <a:pPr eaLnBrk="1" hangingPunct="1"/>
            <a:r>
              <a:rPr lang="en-GB" sz="4000" dirty="0" smtClean="0">
                <a:solidFill>
                  <a:srgbClr val="0070C0"/>
                </a:solidFill>
                <a:latin typeface="Calibri" pitchFamily="34" charset="0"/>
                <a:cs typeface="Calibri" pitchFamily="34" charset="0"/>
              </a:rPr>
              <a:t>Restrictive Factors of Gravity Drainage</a:t>
            </a:r>
            <a:endParaRPr lang="en-US" sz="4000" dirty="0" smtClean="0">
              <a:solidFill>
                <a:srgbClr val="0070C0"/>
              </a:solidFill>
              <a:latin typeface="Calibri" pitchFamily="34" charset="0"/>
              <a:cs typeface="Calibri" pitchFamily="34" charset="0"/>
            </a:endParaRPr>
          </a:p>
        </p:txBody>
      </p:sp>
      <p:sp>
        <p:nvSpPr>
          <p:cNvPr id="20486" name="Rectangle 5"/>
          <p:cNvSpPr>
            <a:spLocks noGrp="1" noChangeArrowheads="1"/>
          </p:cNvSpPr>
          <p:nvPr>
            <p:ph type="body" idx="1"/>
          </p:nvPr>
        </p:nvSpPr>
        <p:spPr>
          <a:xfrm>
            <a:off x="227013" y="764704"/>
            <a:ext cx="8545512" cy="5040312"/>
          </a:xfrm>
        </p:spPr>
        <p:txBody>
          <a:bodyPr>
            <a:normAutofit fontScale="92500" lnSpcReduction="10000"/>
          </a:bodyPr>
          <a:lstStyle/>
          <a:p>
            <a:pPr marL="457200" indent="-457200" eaLnBrk="1" hangingPunct="1">
              <a:buSzPct val="100000"/>
              <a:buFont typeface="Wingdings" pitchFamily="2" charset="2"/>
              <a:buAutoNum type="arabicPeriod"/>
            </a:pPr>
            <a:r>
              <a:rPr lang="en-GB" sz="2400" dirty="0" smtClean="0">
                <a:solidFill>
                  <a:srgbClr val="0070C0"/>
                </a:solidFill>
                <a:latin typeface="Calibri" pitchFamily="34" charset="0"/>
                <a:cs typeface="Calibri" pitchFamily="34" charset="0"/>
              </a:rPr>
              <a:t>The water  flow-rate is dictated by the gradient available </a:t>
            </a:r>
            <a:br>
              <a:rPr lang="en-GB" sz="24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(this gradient also restricts the distance a pipe can travel).</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marL="457200" indent="-457200" eaLnBrk="1" hangingPunct="1">
              <a:buSzPct val="100000"/>
              <a:buFont typeface="Wingdings" pitchFamily="2" charset="2"/>
              <a:buAutoNum type="arabicPeriod"/>
            </a:pPr>
            <a:r>
              <a:rPr lang="en-GB" sz="2400" dirty="0" smtClean="0">
                <a:solidFill>
                  <a:srgbClr val="0070C0"/>
                </a:solidFill>
                <a:latin typeface="Calibri" pitchFamily="34" charset="0"/>
                <a:cs typeface="Calibri" pitchFamily="34" charset="0"/>
              </a:rPr>
              <a:t>Multiple rainwater pipes in locations largely dictated by the gravity hydraulics rather than design team choice.</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marL="457200" indent="-457200" eaLnBrk="1" hangingPunct="1">
              <a:buSzPct val="100000"/>
              <a:buFont typeface="Wingdings" pitchFamily="2" charset="2"/>
              <a:buAutoNum type="arabicPeriod"/>
            </a:pPr>
            <a:r>
              <a:rPr lang="en-GB" sz="2400" dirty="0" smtClean="0">
                <a:solidFill>
                  <a:srgbClr val="0070C0"/>
                </a:solidFill>
                <a:latin typeface="Calibri" pitchFamily="34" charset="0"/>
                <a:cs typeface="Calibri" pitchFamily="34" charset="0"/>
              </a:rPr>
              <a:t>Gravity drains require ⅔ air to transport ⅓ water.</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marL="457200" indent="-457200" eaLnBrk="1" hangingPunct="1">
              <a:buSzPct val="100000"/>
              <a:buFont typeface="Wingdings" pitchFamily="2" charset="2"/>
              <a:buAutoNum type="arabicPeriod"/>
            </a:pPr>
            <a:r>
              <a:rPr lang="en-GB" sz="2400" dirty="0" smtClean="0">
                <a:solidFill>
                  <a:srgbClr val="0070C0"/>
                </a:solidFill>
                <a:latin typeface="Calibri" pitchFamily="34" charset="0"/>
                <a:cs typeface="Calibri" pitchFamily="34" charset="0"/>
              </a:rPr>
              <a:t>Vortex formation within vertical gravity pipes results in the water being transported in an inefficient spiral motion rather than straight through the pipe.</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marL="457200" indent="-457200" eaLnBrk="1" hangingPunct="1">
              <a:buSzPct val="100000"/>
              <a:buFont typeface="Wingdings" pitchFamily="2" charset="2"/>
              <a:buAutoNum type="arabicPeriod"/>
            </a:pPr>
            <a:r>
              <a:rPr lang="en-GB" sz="2400" dirty="0" smtClean="0">
                <a:solidFill>
                  <a:srgbClr val="0070C0"/>
                </a:solidFill>
                <a:latin typeface="Calibri" pitchFamily="34" charset="0"/>
                <a:cs typeface="Calibri" pitchFamily="34" charset="0"/>
              </a:rPr>
              <a:t>The driving force is only the depth of ponding or ‘head’ of water above the roof drain (normally mush deeper than most people expect).</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7711281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6"/>
          <p:cNvSpPr txBox="1">
            <a:spLocks noChangeArrowheads="1"/>
          </p:cNvSpPr>
          <p:nvPr/>
        </p:nvSpPr>
        <p:spPr bwMode="auto">
          <a:xfrm>
            <a:off x="107505" y="5445224"/>
            <a:ext cx="9036495" cy="553998"/>
          </a:xfrm>
          <a:prstGeom prst="rect">
            <a:avLst/>
          </a:prstGeom>
          <a:noFill/>
          <a:ln w="9525">
            <a:noFill/>
            <a:miter lim="800000"/>
            <a:headEnd/>
            <a:tailEnd/>
          </a:ln>
        </p:spPr>
        <p:txBody>
          <a:bodyPr wrap="square">
            <a:spAutoFit/>
          </a:bodyPr>
          <a:lstStyle/>
          <a:p>
            <a:pPr algn="ctr"/>
            <a:r>
              <a:rPr lang="en-GB" sz="3000" b="1" dirty="0" smtClean="0">
                <a:solidFill>
                  <a:srgbClr val="FF0000"/>
                </a:solidFill>
                <a:latin typeface="Calibri" pitchFamily="34" charset="0"/>
                <a:cs typeface="Calibri" pitchFamily="34" charset="0"/>
              </a:rPr>
              <a:t>Gravity</a:t>
            </a:r>
            <a:r>
              <a:rPr lang="en-GB" sz="3000" b="1" dirty="0" smtClean="0">
                <a:solidFill>
                  <a:srgbClr val="0070C0"/>
                </a:solidFill>
                <a:latin typeface="Calibri" pitchFamily="34" charset="0"/>
                <a:cs typeface="Calibri" pitchFamily="34" charset="0"/>
              </a:rPr>
              <a:t> 10</a:t>
            </a:r>
            <a:r>
              <a:rPr lang="en-GB" sz="3000" b="1" dirty="0">
                <a:solidFill>
                  <a:srgbClr val="0070C0"/>
                </a:solidFill>
                <a:latin typeface="Calibri" pitchFamily="34" charset="0"/>
                <a:cs typeface="Calibri" pitchFamily="34" charset="0"/>
              </a:rPr>
              <a:t>” Drain – Depth = </a:t>
            </a:r>
            <a:r>
              <a:rPr lang="en-GB" sz="3000" b="1" dirty="0" smtClean="0">
                <a:solidFill>
                  <a:srgbClr val="0070C0"/>
                </a:solidFill>
                <a:latin typeface="Calibri" pitchFamily="34" charset="0"/>
                <a:cs typeface="Calibri" pitchFamily="34" charset="0"/>
              </a:rPr>
              <a:t>7.0” </a:t>
            </a:r>
            <a:r>
              <a:rPr lang="en-GB" sz="3000" b="1" dirty="0">
                <a:solidFill>
                  <a:srgbClr val="0070C0"/>
                </a:solidFill>
                <a:latin typeface="Calibri" pitchFamily="34" charset="0"/>
                <a:cs typeface="Calibri" pitchFamily="34" charset="0"/>
              </a:rPr>
              <a:t>to Discharge </a:t>
            </a:r>
            <a:r>
              <a:rPr lang="en-GB" sz="3000" b="1" dirty="0" smtClean="0">
                <a:solidFill>
                  <a:srgbClr val="0070C0"/>
                </a:solidFill>
                <a:latin typeface="Calibri" pitchFamily="34" charset="0"/>
                <a:cs typeface="Calibri" pitchFamily="34" charset="0"/>
              </a:rPr>
              <a:t>1200 </a:t>
            </a:r>
            <a:r>
              <a:rPr lang="en-GB" sz="3000" b="1" dirty="0">
                <a:solidFill>
                  <a:srgbClr val="0070C0"/>
                </a:solidFill>
                <a:latin typeface="Calibri" pitchFamily="34" charset="0"/>
                <a:cs typeface="Calibri" pitchFamily="34" charset="0"/>
              </a:rPr>
              <a:t>GPM  </a:t>
            </a:r>
            <a:endParaRPr lang="en-US" sz="3000" b="1" dirty="0">
              <a:solidFill>
                <a:srgbClr val="0070C0"/>
              </a:solidFill>
              <a:latin typeface="Calibri" pitchFamily="34" charset="0"/>
              <a:cs typeface="Calibri" pitchFamily="34" charset="0"/>
            </a:endParaRPr>
          </a:p>
        </p:txBody>
      </p:sp>
      <p:sp>
        <p:nvSpPr>
          <p:cNvPr id="41988" name="Text Box 8"/>
          <p:cNvSpPr txBox="1">
            <a:spLocks noChangeArrowheads="1"/>
          </p:cNvSpPr>
          <p:nvPr/>
        </p:nvSpPr>
        <p:spPr bwMode="auto">
          <a:xfrm>
            <a:off x="179512" y="116632"/>
            <a:ext cx="8712200" cy="954107"/>
          </a:xfrm>
          <a:prstGeom prst="rect">
            <a:avLst/>
          </a:prstGeom>
          <a:noFill/>
          <a:ln w="9525">
            <a:noFill/>
            <a:miter lim="800000"/>
            <a:headEnd/>
            <a:tailEnd/>
          </a:ln>
        </p:spPr>
        <p:txBody>
          <a:bodyPr>
            <a:spAutoFit/>
          </a:bodyPr>
          <a:lstStyle/>
          <a:p>
            <a:pPr algn="ctr"/>
            <a:r>
              <a:rPr lang="en-GB" sz="2800" b="1" dirty="0">
                <a:solidFill>
                  <a:srgbClr val="0070C0"/>
                </a:solidFill>
                <a:latin typeface="Calibri" pitchFamily="34" charset="0"/>
                <a:cs typeface="Calibri" pitchFamily="34" charset="0"/>
              </a:rPr>
              <a:t>“High Performance” </a:t>
            </a:r>
            <a:r>
              <a:rPr lang="en-GB" sz="2800" b="1" u="sng" dirty="0">
                <a:solidFill>
                  <a:srgbClr val="0070C0"/>
                </a:solidFill>
                <a:latin typeface="Calibri" pitchFamily="34" charset="0"/>
                <a:cs typeface="Calibri" pitchFamily="34" charset="0"/>
              </a:rPr>
              <a:t>Gravity</a:t>
            </a:r>
            <a:r>
              <a:rPr lang="en-GB" sz="2800" b="1" dirty="0">
                <a:solidFill>
                  <a:srgbClr val="0070C0"/>
                </a:solidFill>
                <a:latin typeface="Calibri" pitchFamily="34" charset="0"/>
                <a:cs typeface="Calibri" pitchFamily="34" charset="0"/>
              </a:rPr>
              <a:t> </a:t>
            </a:r>
            <a:r>
              <a:rPr lang="en-GB" sz="2800" b="1" dirty="0" smtClean="0">
                <a:solidFill>
                  <a:srgbClr val="0070C0"/>
                </a:solidFill>
                <a:latin typeface="Calibri" pitchFamily="34" charset="0"/>
                <a:cs typeface="Calibri" pitchFamily="34" charset="0"/>
              </a:rPr>
              <a:t>Drain </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(taken from Manufacturers web-site)</a:t>
            </a:r>
            <a:endParaRPr lang="en-US" sz="2800" b="1" dirty="0">
              <a:solidFill>
                <a:srgbClr val="0070C0"/>
              </a:solidFill>
              <a:latin typeface="Calibri" pitchFamily="34" charset="0"/>
              <a:cs typeface="Calibri" pitchFamily="34" charset="0"/>
            </a:endParaRPr>
          </a:p>
        </p:txBody>
      </p:sp>
      <p:pic>
        <p:nvPicPr>
          <p:cNvPr id="314369" name="Picture 1"/>
          <p:cNvPicPr>
            <a:picLocks noChangeAspect="1" noChangeArrowheads="1"/>
          </p:cNvPicPr>
          <p:nvPr/>
        </p:nvPicPr>
        <p:blipFill>
          <a:blip r:embed="rId3" cstate="print"/>
          <a:srcRect/>
          <a:stretch>
            <a:fillRect/>
          </a:stretch>
        </p:blipFill>
        <p:spPr bwMode="auto">
          <a:xfrm>
            <a:off x="323528" y="1124744"/>
            <a:ext cx="8352928" cy="4176464"/>
          </a:xfrm>
          <a:prstGeom prst="rect">
            <a:avLst/>
          </a:prstGeom>
          <a:noFill/>
          <a:ln w="9525">
            <a:noFill/>
            <a:miter lim="800000"/>
            <a:headEnd/>
            <a:tailEnd/>
          </a:ln>
        </p:spPr>
      </p:pic>
      <p:sp>
        <p:nvSpPr>
          <p:cNvPr id="15" name="Line 13"/>
          <p:cNvSpPr>
            <a:spLocks noChangeShapeType="1"/>
          </p:cNvSpPr>
          <p:nvPr/>
        </p:nvSpPr>
        <p:spPr bwMode="auto">
          <a:xfrm flipV="1">
            <a:off x="5148064" y="3740679"/>
            <a:ext cx="0" cy="864096"/>
          </a:xfrm>
          <a:prstGeom prst="line">
            <a:avLst/>
          </a:prstGeom>
          <a:noFill/>
          <a:ln w="57150">
            <a:solidFill>
              <a:srgbClr val="FF3300"/>
            </a:solidFill>
            <a:round/>
            <a:headEnd/>
            <a:tailEnd/>
          </a:ln>
        </p:spPr>
        <p:txBody>
          <a:bodyPr/>
          <a:lstStyle/>
          <a:p>
            <a:endParaRPr lang="en-GB"/>
          </a:p>
        </p:txBody>
      </p:sp>
      <p:sp>
        <p:nvSpPr>
          <p:cNvPr id="16" name="Line 14"/>
          <p:cNvSpPr>
            <a:spLocks noChangeShapeType="1"/>
          </p:cNvSpPr>
          <p:nvPr/>
        </p:nvSpPr>
        <p:spPr bwMode="auto">
          <a:xfrm flipH="1">
            <a:off x="3059832" y="3740677"/>
            <a:ext cx="2088232" cy="1"/>
          </a:xfrm>
          <a:prstGeom prst="line">
            <a:avLst/>
          </a:prstGeom>
          <a:noFill/>
          <a:ln w="57150">
            <a:solidFill>
              <a:srgbClr val="FF3300"/>
            </a:solidFill>
            <a:round/>
            <a:headEnd/>
            <a:tailEnd/>
          </a:ln>
        </p:spPr>
        <p:txBody>
          <a:bodyPr/>
          <a:lstStyle/>
          <a:p>
            <a:endParaRPr lang="en-GB"/>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33129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8"/>
          <p:cNvSpPr txBox="1">
            <a:spLocks noChangeArrowheads="1"/>
          </p:cNvSpPr>
          <p:nvPr/>
        </p:nvSpPr>
        <p:spPr bwMode="auto">
          <a:xfrm>
            <a:off x="179512" y="116632"/>
            <a:ext cx="8712200" cy="523220"/>
          </a:xfrm>
          <a:prstGeom prst="rect">
            <a:avLst/>
          </a:prstGeom>
          <a:noFill/>
          <a:ln w="9525">
            <a:noFill/>
            <a:miter lim="800000"/>
            <a:headEnd/>
            <a:tailEnd/>
          </a:ln>
        </p:spPr>
        <p:txBody>
          <a:bodyPr>
            <a:spAutoFit/>
          </a:bodyPr>
          <a:lstStyle/>
          <a:p>
            <a:pPr algn="ctr"/>
            <a:r>
              <a:rPr lang="en-GB" sz="2800" b="1" dirty="0" smtClean="0">
                <a:solidFill>
                  <a:srgbClr val="0070C0"/>
                </a:solidFill>
                <a:latin typeface="Calibri" pitchFamily="34" charset="0"/>
                <a:cs typeface="Calibri" pitchFamily="34" charset="0"/>
              </a:rPr>
              <a:t>Mifab HydroMax 5” Siphonic Drain</a:t>
            </a:r>
            <a:endParaRPr lang="en-US" sz="2800" b="1" dirty="0">
              <a:solidFill>
                <a:srgbClr val="0070C0"/>
              </a:solidFill>
              <a:latin typeface="Calibri" pitchFamily="34" charset="0"/>
              <a:cs typeface="Calibri" pitchFamily="34" charset="0"/>
            </a:endParaRPr>
          </a:p>
        </p:txBody>
      </p:sp>
      <p:sp>
        <p:nvSpPr>
          <p:cNvPr id="41990" name="Rectangle 11"/>
          <p:cNvSpPr>
            <a:spLocks noChangeArrowheads="1"/>
          </p:cNvSpPr>
          <p:nvPr/>
        </p:nvSpPr>
        <p:spPr bwMode="auto">
          <a:xfrm>
            <a:off x="250825" y="6237288"/>
            <a:ext cx="1584325" cy="144462"/>
          </a:xfrm>
          <a:prstGeom prst="rect">
            <a:avLst/>
          </a:prstGeom>
          <a:solidFill>
            <a:schemeClr val="bg1"/>
          </a:solidFill>
          <a:ln w="9525">
            <a:noFill/>
            <a:miter lim="800000"/>
            <a:headEnd/>
            <a:tailEnd/>
          </a:ln>
        </p:spPr>
        <p:txBody>
          <a:bodyPr wrap="none" anchor="ctr"/>
          <a:lstStyle/>
          <a:p>
            <a:endParaRPr lang="en-GB"/>
          </a:p>
        </p:txBody>
      </p:sp>
      <p:sp>
        <p:nvSpPr>
          <p:cNvPr id="10" name="Text Box 6"/>
          <p:cNvSpPr txBox="1">
            <a:spLocks noChangeArrowheads="1"/>
          </p:cNvSpPr>
          <p:nvPr/>
        </p:nvSpPr>
        <p:spPr bwMode="auto">
          <a:xfrm>
            <a:off x="179512" y="5589240"/>
            <a:ext cx="8712200" cy="553998"/>
          </a:xfrm>
          <a:prstGeom prst="rect">
            <a:avLst/>
          </a:prstGeom>
          <a:noFill/>
          <a:ln w="9525">
            <a:noFill/>
            <a:miter lim="800000"/>
            <a:headEnd/>
            <a:tailEnd/>
          </a:ln>
        </p:spPr>
        <p:txBody>
          <a:bodyPr>
            <a:spAutoFit/>
          </a:bodyPr>
          <a:lstStyle/>
          <a:p>
            <a:pPr algn="ctr"/>
            <a:r>
              <a:rPr lang="en-GB" sz="3000" b="1" dirty="0" smtClean="0">
                <a:solidFill>
                  <a:srgbClr val="0070C0"/>
                </a:solidFill>
                <a:latin typeface="Calibri" pitchFamily="34" charset="0"/>
                <a:cs typeface="Calibri" pitchFamily="34" charset="0"/>
              </a:rPr>
              <a:t>5” Drain </a:t>
            </a:r>
            <a:r>
              <a:rPr lang="en-GB" sz="3000" b="1" dirty="0">
                <a:solidFill>
                  <a:srgbClr val="0070C0"/>
                </a:solidFill>
                <a:latin typeface="Calibri" pitchFamily="34" charset="0"/>
                <a:cs typeface="Calibri" pitchFamily="34" charset="0"/>
              </a:rPr>
              <a:t>– Depth = </a:t>
            </a:r>
            <a:r>
              <a:rPr lang="en-GB" sz="3000" b="1" dirty="0" smtClean="0">
                <a:solidFill>
                  <a:srgbClr val="0070C0"/>
                </a:solidFill>
                <a:latin typeface="Calibri" pitchFamily="34" charset="0"/>
                <a:cs typeface="Calibri" pitchFamily="34" charset="0"/>
              </a:rPr>
              <a:t>3.6” </a:t>
            </a:r>
            <a:r>
              <a:rPr lang="en-GB" sz="3000" b="1" dirty="0">
                <a:solidFill>
                  <a:srgbClr val="0070C0"/>
                </a:solidFill>
                <a:latin typeface="Calibri" pitchFamily="34" charset="0"/>
                <a:cs typeface="Calibri" pitchFamily="34" charset="0"/>
              </a:rPr>
              <a:t>to Discharge </a:t>
            </a:r>
            <a:r>
              <a:rPr lang="en-GB" sz="3000" b="1" dirty="0" smtClean="0">
                <a:solidFill>
                  <a:srgbClr val="0070C0"/>
                </a:solidFill>
                <a:latin typeface="Calibri" pitchFamily="34" charset="0"/>
                <a:cs typeface="Calibri" pitchFamily="34" charset="0"/>
              </a:rPr>
              <a:t>1200GPM</a:t>
            </a:r>
            <a:endParaRPr lang="en-US" sz="3000" b="1" dirty="0">
              <a:solidFill>
                <a:srgbClr val="0070C0"/>
              </a:solidFill>
              <a:latin typeface="Calibri" pitchFamily="34" charset="0"/>
              <a:cs typeface="Calibri" pitchFamily="34" charset="0"/>
            </a:endParaRPr>
          </a:p>
        </p:txBody>
      </p:sp>
      <p:sp>
        <p:nvSpPr>
          <p:cNvPr id="14" name="Text Box 8"/>
          <p:cNvSpPr txBox="1">
            <a:spLocks noChangeArrowheads="1"/>
          </p:cNvSpPr>
          <p:nvPr/>
        </p:nvSpPr>
        <p:spPr bwMode="auto">
          <a:xfrm>
            <a:off x="5652120" y="1268760"/>
            <a:ext cx="3456384" cy="3970318"/>
          </a:xfrm>
          <a:prstGeom prst="rect">
            <a:avLst/>
          </a:prstGeom>
          <a:noFill/>
          <a:ln w="9525">
            <a:noFill/>
            <a:miter lim="800000"/>
            <a:headEnd/>
            <a:tailEnd/>
          </a:ln>
        </p:spPr>
        <p:txBody>
          <a:bodyPr wrap="square">
            <a:spAutoFit/>
          </a:bodyPr>
          <a:lstStyle/>
          <a:p>
            <a:pPr algn="ctr"/>
            <a:r>
              <a:rPr lang="en-GB" sz="2800" b="1" dirty="0" smtClean="0">
                <a:solidFill>
                  <a:srgbClr val="0070C0"/>
                </a:solidFill>
                <a:latin typeface="Calibri" pitchFamily="34" charset="0"/>
                <a:cs typeface="Calibri" pitchFamily="34" charset="0"/>
              </a:rPr>
              <a:t>Equivalent Flow</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(1200GPM) </a:t>
            </a:r>
          </a:p>
          <a:p>
            <a:pPr algn="ctr"/>
            <a:endParaRPr lang="en-US" sz="2800" b="1" dirty="0" smtClean="0">
              <a:solidFill>
                <a:srgbClr val="0070C0"/>
              </a:solidFill>
              <a:latin typeface="Calibri" pitchFamily="34" charset="0"/>
              <a:cs typeface="Calibri" pitchFamily="34" charset="0"/>
            </a:endParaRPr>
          </a:p>
          <a:p>
            <a:pPr algn="ctr"/>
            <a:r>
              <a:rPr lang="en-GB" sz="2800" b="1" dirty="0" smtClean="0">
                <a:solidFill>
                  <a:srgbClr val="0070C0"/>
                </a:solidFill>
                <a:latin typeface="Calibri" pitchFamily="34" charset="0"/>
                <a:cs typeface="Calibri" pitchFamily="34" charset="0"/>
              </a:rPr>
              <a:t>Half the Diameter </a:t>
            </a:r>
          </a:p>
          <a:p>
            <a:pPr algn="ctr"/>
            <a:endParaRPr lang="en-GB" sz="2800" b="1" dirty="0" smtClean="0">
              <a:solidFill>
                <a:srgbClr val="0070C0"/>
              </a:solidFill>
              <a:latin typeface="Calibri" pitchFamily="34" charset="0"/>
              <a:cs typeface="Calibri" pitchFamily="34" charset="0"/>
            </a:endParaRPr>
          </a:p>
          <a:p>
            <a:pPr algn="ctr"/>
            <a:r>
              <a:rPr lang="en-GB" sz="2800" b="1" u="sng" dirty="0" smtClean="0">
                <a:solidFill>
                  <a:srgbClr val="0070C0"/>
                </a:solidFill>
                <a:latin typeface="Calibri" pitchFamily="34" charset="0"/>
                <a:cs typeface="Calibri" pitchFamily="34" charset="0"/>
              </a:rPr>
              <a:t>Half the ponding </a:t>
            </a:r>
            <a:r>
              <a:rPr lang="en-GB" sz="2800" b="1" dirty="0" smtClean="0">
                <a:solidFill>
                  <a:srgbClr val="0070C0"/>
                </a:solidFill>
                <a:latin typeface="Calibri" pitchFamily="34" charset="0"/>
                <a:cs typeface="Calibri" pitchFamily="34" charset="0"/>
              </a:rPr>
              <a:t>depth of the Gravity drain </a:t>
            </a:r>
          </a:p>
          <a:p>
            <a:pPr algn="ctr"/>
            <a:endParaRPr lang="en-GB" sz="2800" b="1" dirty="0" smtClean="0">
              <a:solidFill>
                <a:srgbClr val="0070C0"/>
              </a:solidFill>
              <a:latin typeface="Calibri" pitchFamily="34" charset="0"/>
              <a:cs typeface="Calibri" pitchFamily="34" charset="0"/>
            </a:endParaRPr>
          </a:p>
        </p:txBody>
      </p:sp>
      <p:pic>
        <p:nvPicPr>
          <p:cNvPr id="312321" name="Picture 1"/>
          <p:cNvPicPr>
            <a:picLocks noChangeAspect="1" noChangeArrowheads="1"/>
          </p:cNvPicPr>
          <p:nvPr/>
        </p:nvPicPr>
        <p:blipFill>
          <a:blip r:embed="rId3" cstate="print"/>
          <a:srcRect/>
          <a:stretch>
            <a:fillRect/>
          </a:stretch>
        </p:blipFill>
        <p:spPr bwMode="auto">
          <a:xfrm>
            <a:off x="0" y="980727"/>
            <a:ext cx="5839297" cy="4536505"/>
          </a:xfrm>
          <a:prstGeom prst="rect">
            <a:avLst/>
          </a:prstGeom>
          <a:noFill/>
          <a:ln w="9525">
            <a:noFill/>
            <a:miter lim="800000"/>
            <a:headEnd/>
            <a:tailEnd/>
          </a:ln>
        </p:spPr>
      </p:pic>
      <p:sp>
        <p:nvSpPr>
          <p:cNvPr id="17" name="Line 13"/>
          <p:cNvSpPr>
            <a:spLocks noChangeShapeType="1"/>
          </p:cNvSpPr>
          <p:nvPr/>
        </p:nvSpPr>
        <p:spPr bwMode="auto">
          <a:xfrm flipV="1">
            <a:off x="4535612" y="2337332"/>
            <a:ext cx="0" cy="2675844"/>
          </a:xfrm>
          <a:prstGeom prst="line">
            <a:avLst/>
          </a:prstGeom>
          <a:noFill/>
          <a:ln w="57150">
            <a:solidFill>
              <a:srgbClr val="FF3300"/>
            </a:solidFill>
            <a:round/>
            <a:headEnd/>
            <a:tailEnd/>
          </a:ln>
        </p:spPr>
        <p:txBody>
          <a:bodyPr/>
          <a:lstStyle/>
          <a:p>
            <a:endParaRPr lang="en-GB"/>
          </a:p>
        </p:txBody>
      </p:sp>
      <p:sp>
        <p:nvSpPr>
          <p:cNvPr id="18" name="Line 14"/>
          <p:cNvSpPr>
            <a:spLocks noChangeShapeType="1"/>
          </p:cNvSpPr>
          <p:nvPr/>
        </p:nvSpPr>
        <p:spPr bwMode="auto">
          <a:xfrm flipH="1">
            <a:off x="504284" y="2337332"/>
            <a:ext cx="4031327" cy="0"/>
          </a:xfrm>
          <a:prstGeom prst="line">
            <a:avLst/>
          </a:prstGeom>
          <a:noFill/>
          <a:ln w="57150">
            <a:solidFill>
              <a:srgbClr val="FF3300"/>
            </a:solidFill>
            <a:round/>
            <a:headEnd/>
            <a:tailEnd/>
          </a:ln>
        </p:spPr>
        <p:txBody>
          <a:bodyPr/>
          <a:lstStyle/>
          <a:p>
            <a:endParaRPr lang="en-GB"/>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6622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Effect transition="in" filter="strips(downRight)">
                                      <p:cBhvr>
                                        <p:cTn id="7" dur="1000"/>
                                        <p:tgtEl>
                                          <p:spTgt spid="1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strips(downRight)">
                                      <p:cBhvr>
                                        <p:cTn id="12" dur="1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Text Box 8"/>
          <p:cNvSpPr txBox="1">
            <a:spLocks noChangeArrowheads="1"/>
          </p:cNvSpPr>
          <p:nvPr/>
        </p:nvSpPr>
        <p:spPr bwMode="auto">
          <a:xfrm>
            <a:off x="179512" y="116632"/>
            <a:ext cx="8712200" cy="954107"/>
          </a:xfrm>
          <a:prstGeom prst="rect">
            <a:avLst/>
          </a:prstGeom>
          <a:noFill/>
          <a:ln w="9525">
            <a:noFill/>
            <a:miter lim="800000"/>
            <a:headEnd/>
            <a:tailEnd/>
          </a:ln>
        </p:spPr>
        <p:txBody>
          <a:bodyPr>
            <a:spAutoFit/>
          </a:bodyPr>
          <a:lstStyle/>
          <a:p>
            <a:pPr algn="ctr"/>
            <a:r>
              <a:rPr lang="en-GB" sz="2800" b="1" u="sng" dirty="0" smtClean="0">
                <a:solidFill>
                  <a:srgbClr val="0070C0"/>
                </a:solidFill>
                <a:latin typeface="Calibri" pitchFamily="34" charset="0"/>
                <a:cs typeface="Calibri" pitchFamily="34" charset="0"/>
              </a:rPr>
              <a:t>Gravity</a:t>
            </a:r>
            <a:r>
              <a:rPr lang="en-GB" sz="2800" b="1" dirty="0" smtClean="0">
                <a:solidFill>
                  <a:srgbClr val="0070C0"/>
                </a:solidFill>
                <a:latin typeface="Calibri" pitchFamily="34" charset="0"/>
                <a:cs typeface="Calibri" pitchFamily="34" charset="0"/>
              </a:rPr>
              <a:t> Drain to Mifab HydroMax Drain Comparison</a:t>
            </a:r>
          </a:p>
          <a:p>
            <a:pPr algn="ctr"/>
            <a:r>
              <a:rPr lang="en-GB" sz="2800" b="1" dirty="0" smtClean="0">
                <a:solidFill>
                  <a:srgbClr val="0070C0"/>
                </a:solidFill>
                <a:latin typeface="Calibri" pitchFamily="34" charset="0"/>
                <a:cs typeface="Calibri" pitchFamily="34" charset="0"/>
              </a:rPr>
              <a:t>Weight of Water on the Roof in pounds</a:t>
            </a:r>
            <a:endParaRPr lang="en-US" sz="2800" b="1" dirty="0">
              <a:solidFill>
                <a:srgbClr val="0070C0"/>
              </a:solidFill>
              <a:latin typeface="Calibri" pitchFamily="34" charset="0"/>
              <a:cs typeface="Calibri" pitchFamily="34" charset="0"/>
            </a:endParaRPr>
          </a:p>
        </p:txBody>
      </p:sp>
      <p:sp>
        <p:nvSpPr>
          <p:cNvPr id="3" name="Rectangle 2"/>
          <p:cNvSpPr/>
          <p:nvPr/>
        </p:nvSpPr>
        <p:spPr>
          <a:xfrm>
            <a:off x="287524" y="1301452"/>
            <a:ext cx="8496176" cy="2923877"/>
          </a:xfrm>
          <a:prstGeom prst="rect">
            <a:avLst/>
          </a:prstGeom>
        </p:spPr>
        <p:txBody>
          <a:bodyPr wrap="square">
            <a:spAutoFit/>
          </a:bodyPr>
          <a:lstStyle/>
          <a:p>
            <a:pPr algn="ctr"/>
            <a:r>
              <a:rPr lang="en-GB" dirty="0"/>
              <a:t> </a:t>
            </a:r>
            <a:r>
              <a:rPr lang="en-GB" sz="2000" dirty="0"/>
              <a:t>38,660 	</a:t>
            </a:r>
            <a:r>
              <a:rPr lang="en-GB" sz="2000" dirty="0" smtClean="0"/>
              <a:t>sq. ft. </a:t>
            </a:r>
            <a:r>
              <a:rPr lang="en-GB" sz="2000" dirty="0"/>
              <a:t>Roof Area					</a:t>
            </a:r>
          </a:p>
          <a:p>
            <a:pPr algn="ctr"/>
            <a:r>
              <a:rPr lang="en-GB" sz="2000" dirty="0"/>
              <a:t>						</a:t>
            </a:r>
          </a:p>
          <a:p>
            <a:pPr algn="ctr"/>
            <a:r>
              <a:rPr lang="en-GB" sz="2000" dirty="0" smtClean="0"/>
              <a:t>7” Ponding -  </a:t>
            </a:r>
            <a:r>
              <a:rPr lang="en-GB" sz="2000" dirty="0"/>
              <a:t>22,552 </a:t>
            </a:r>
            <a:r>
              <a:rPr lang="en-GB" sz="2000" dirty="0" smtClean="0"/>
              <a:t>cu. ft. – 1,407,900 lbs.   (GRAVITY) </a:t>
            </a:r>
            <a:endParaRPr lang="en-GB" sz="2000" dirty="0"/>
          </a:p>
          <a:p>
            <a:pPr algn="ctr"/>
            <a:r>
              <a:rPr lang="en-GB" sz="2000" dirty="0"/>
              <a:t>						</a:t>
            </a:r>
          </a:p>
          <a:p>
            <a:pPr algn="ctr"/>
            <a:r>
              <a:rPr lang="en-GB" sz="2000" dirty="0" smtClean="0"/>
              <a:t>Only 3.6” Ponding - 11,598 cu. ft. –   724,063 lbs. (Mifab HydroMax)  </a:t>
            </a:r>
          </a:p>
          <a:p>
            <a:pPr algn="ctr"/>
            <a:endParaRPr lang="en-GB" dirty="0"/>
          </a:p>
          <a:p>
            <a:pPr algn="ctr"/>
            <a:endParaRPr lang="en-GB" dirty="0"/>
          </a:p>
          <a:p>
            <a:pPr algn="ctr"/>
            <a:r>
              <a:rPr lang="en-GB" dirty="0"/>
              <a:t>						</a:t>
            </a:r>
            <a:endParaRPr lang="en-GB" dirty="0" smtClean="0"/>
          </a:p>
          <a:p>
            <a:pPr algn="ctr"/>
            <a:r>
              <a:rPr lang="en-GB" sz="3000" dirty="0" smtClean="0">
                <a:solidFill>
                  <a:srgbClr val="FF0000"/>
                </a:solidFill>
              </a:rPr>
              <a:t>683,837 lbs. </a:t>
            </a:r>
            <a:r>
              <a:rPr lang="en-GB" sz="3000" b="1" dirty="0" smtClean="0">
                <a:solidFill>
                  <a:srgbClr val="FF0000"/>
                </a:solidFill>
              </a:rPr>
              <a:t>SAVED</a:t>
            </a:r>
            <a:r>
              <a:rPr lang="en-GB" sz="3000" dirty="0" smtClean="0">
                <a:solidFill>
                  <a:srgbClr val="FF0000"/>
                </a:solidFill>
              </a:rPr>
              <a:t> </a:t>
            </a:r>
            <a:r>
              <a:rPr lang="en-GB" sz="3000" dirty="0">
                <a:solidFill>
                  <a:srgbClr val="FF0000"/>
                </a:solidFill>
              </a:rPr>
              <a:t>using </a:t>
            </a:r>
            <a:r>
              <a:rPr lang="en-GB" sz="3000" dirty="0" smtClean="0">
                <a:solidFill>
                  <a:srgbClr val="FF0000"/>
                </a:solidFill>
              </a:rPr>
              <a:t>Mifab HydroMax</a:t>
            </a:r>
            <a:endParaRPr lang="en-GB" sz="3000" dirty="0"/>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03048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8" name="Oval 2"/>
          <p:cNvSpPr>
            <a:spLocks noChangeArrowheads="1"/>
          </p:cNvSpPr>
          <p:nvPr/>
        </p:nvSpPr>
        <p:spPr bwMode="auto">
          <a:xfrm>
            <a:off x="5813202" y="2924671"/>
            <a:ext cx="1365250" cy="1365250"/>
          </a:xfrm>
          <a:prstGeom prst="ellipse">
            <a:avLst/>
          </a:prstGeom>
          <a:solidFill>
            <a:srgbClr val="0070C0"/>
          </a:solidFill>
          <a:ln w="38100">
            <a:solidFill>
              <a:srgbClr val="000000"/>
            </a:solidFill>
            <a:round/>
            <a:headEnd/>
            <a:tailEnd/>
          </a:ln>
        </p:spPr>
        <p:txBody>
          <a:bodyPr wrap="none" anchor="ctr"/>
          <a:lstStyle/>
          <a:p>
            <a:pPr algn="ctr"/>
            <a:endParaRPr lang="en-US"/>
          </a:p>
        </p:txBody>
      </p:sp>
      <p:sp>
        <p:nvSpPr>
          <p:cNvPr id="1166339" name="Oval 3"/>
          <p:cNvSpPr>
            <a:spLocks noChangeArrowheads="1"/>
          </p:cNvSpPr>
          <p:nvPr/>
        </p:nvSpPr>
        <p:spPr bwMode="auto">
          <a:xfrm>
            <a:off x="5946552" y="3059609"/>
            <a:ext cx="1092200" cy="1092200"/>
          </a:xfrm>
          <a:prstGeom prst="ellipse">
            <a:avLst/>
          </a:prstGeom>
          <a:solidFill>
            <a:schemeClr val="bg1"/>
          </a:solidFill>
          <a:ln w="9525">
            <a:solidFill>
              <a:srgbClr val="2D2C7C"/>
            </a:solidFill>
            <a:round/>
            <a:headEnd/>
            <a:tailEnd/>
          </a:ln>
          <a:effectLst/>
        </p:spPr>
        <p:txBody>
          <a:bodyPr wrap="none" anchor="ctr"/>
          <a:lstStyle/>
          <a:p>
            <a:pPr algn="ctr">
              <a:defRPr/>
            </a:pPr>
            <a:endParaRPr lang="en-US" sz="1800">
              <a:effectLst>
                <a:outerShdw blurRad="38100" dist="38100" dir="2700000" algn="tl">
                  <a:srgbClr val="C0C0C0"/>
                </a:outerShdw>
              </a:effectLst>
              <a:latin typeface="Arial" charset="0"/>
              <a:cs typeface="+mn-cs"/>
            </a:endParaRPr>
          </a:p>
        </p:txBody>
      </p:sp>
      <p:sp>
        <p:nvSpPr>
          <p:cNvPr id="1166340" name="Line 4"/>
          <p:cNvSpPr>
            <a:spLocks noChangeShapeType="1"/>
          </p:cNvSpPr>
          <p:nvPr/>
        </p:nvSpPr>
        <p:spPr bwMode="auto">
          <a:xfrm flipV="1">
            <a:off x="4427314" y="3675559"/>
            <a:ext cx="1806575" cy="641350"/>
          </a:xfrm>
          <a:prstGeom prst="line">
            <a:avLst/>
          </a:prstGeom>
          <a:noFill/>
          <a:ln w="38100">
            <a:solidFill>
              <a:srgbClr val="FF0000"/>
            </a:solidFill>
            <a:round/>
            <a:headEnd/>
            <a:tailEnd type="triangle" w="med" len="med"/>
          </a:ln>
        </p:spPr>
        <p:txBody>
          <a:bodyPr/>
          <a:lstStyle/>
          <a:p>
            <a:endParaRPr lang="en-GB"/>
          </a:p>
        </p:txBody>
      </p:sp>
      <p:sp>
        <p:nvSpPr>
          <p:cNvPr id="21509" name="Rectangle 5"/>
          <p:cNvSpPr>
            <a:spLocks noChangeArrowheads="1"/>
          </p:cNvSpPr>
          <p:nvPr/>
        </p:nvSpPr>
        <p:spPr bwMode="auto">
          <a:xfrm>
            <a:off x="899592" y="692696"/>
            <a:ext cx="7848872" cy="1223962"/>
          </a:xfrm>
          <a:prstGeom prst="rect">
            <a:avLst/>
          </a:prstGeom>
          <a:noFill/>
          <a:ln w="9525">
            <a:noFill/>
            <a:miter lim="800000"/>
            <a:headEnd/>
            <a:tailEnd/>
          </a:ln>
        </p:spPr>
        <p:txBody>
          <a:bodyPr/>
          <a:lstStyle/>
          <a:p>
            <a:pPr algn="ctr">
              <a:lnSpc>
                <a:spcPct val="90000"/>
              </a:lnSpc>
              <a:spcBef>
                <a:spcPct val="75000"/>
              </a:spcBef>
              <a:buSzPct val="65000"/>
              <a:buFont typeface="Wingdings" pitchFamily="2" charset="2"/>
              <a:buNone/>
            </a:pPr>
            <a:r>
              <a:rPr lang="en-GB" sz="4000" dirty="0" smtClean="0">
                <a:solidFill>
                  <a:srgbClr val="0070C0"/>
                </a:solidFill>
                <a:latin typeface="Calibri" pitchFamily="34" charset="0"/>
                <a:cs typeface="Calibri" pitchFamily="34" charset="0"/>
              </a:rPr>
              <a:t>Vertical </a:t>
            </a:r>
            <a:r>
              <a:rPr lang="en-GB" sz="4000" u="sng" dirty="0" smtClean="0">
                <a:solidFill>
                  <a:srgbClr val="0070C0"/>
                </a:solidFill>
                <a:latin typeface="Calibri" pitchFamily="34" charset="0"/>
                <a:cs typeface="Calibri" pitchFamily="34" charset="0"/>
              </a:rPr>
              <a:t>Gravity</a:t>
            </a:r>
            <a:r>
              <a:rPr lang="en-GB" sz="4000" dirty="0" smtClean="0">
                <a:solidFill>
                  <a:srgbClr val="0070C0"/>
                </a:solidFill>
                <a:latin typeface="Calibri" pitchFamily="34" charset="0"/>
                <a:cs typeface="Calibri" pitchFamily="34" charset="0"/>
              </a:rPr>
              <a:t> </a:t>
            </a:r>
            <a:r>
              <a:rPr lang="en-GB" sz="4000" dirty="0">
                <a:solidFill>
                  <a:srgbClr val="0070C0"/>
                </a:solidFill>
                <a:latin typeface="Calibri" pitchFamily="34" charset="0"/>
                <a:cs typeface="Calibri" pitchFamily="34" charset="0"/>
              </a:rPr>
              <a:t>pipes run ‘full</a:t>
            </a:r>
            <a:r>
              <a:rPr lang="en-GB" sz="4000" dirty="0" smtClean="0">
                <a:solidFill>
                  <a:srgbClr val="0070C0"/>
                </a:solidFill>
                <a:latin typeface="Calibri" pitchFamily="34" charset="0"/>
                <a:cs typeface="Calibri" pitchFamily="34" charset="0"/>
              </a:rPr>
              <a:t>’ at </a:t>
            </a:r>
            <a:r>
              <a:rPr lang="en-GB" sz="4000" dirty="0">
                <a:solidFill>
                  <a:srgbClr val="0070C0"/>
                </a:solidFill>
                <a:latin typeface="Calibri" pitchFamily="34" charset="0"/>
                <a:cs typeface="Calibri" pitchFamily="34" charset="0"/>
              </a:rPr>
              <a:t>only 1/3 water</a:t>
            </a:r>
            <a:endParaRPr lang="en-GB" sz="4000" b="0" dirty="0">
              <a:solidFill>
                <a:srgbClr val="0070C0"/>
              </a:solidFill>
              <a:latin typeface="Calibri" pitchFamily="34" charset="0"/>
              <a:cs typeface="Calibri" pitchFamily="34" charset="0"/>
            </a:endParaRPr>
          </a:p>
        </p:txBody>
      </p:sp>
      <p:sp>
        <p:nvSpPr>
          <p:cNvPr id="1166342" name="Line 6"/>
          <p:cNvSpPr>
            <a:spLocks noChangeShapeType="1"/>
          </p:cNvSpPr>
          <p:nvPr/>
        </p:nvSpPr>
        <p:spPr bwMode="auto">
          <a:xfrm>
            <a:off x="4932139" y="2892921"/>
            <a:ext cx="906463" cy="542925"/>
          </a:xfrm>
          <a:prstGeom prst="line">
            <a:avLst/>
          </a:prstGeom>
          <a:noFill/>
          <a:ln w="38100">
            <a:solidFill>
              <a:srgbClr val="FF0000"/>
            </a:solidFill>
            <a:round/>
            <a:headEnd/>
            <a:tailEnd type="triangle" w="med" len="med"/>
          </a:ln>
        </p:spPr>
        <p:txBody>
          <a:bodyPr/>
          <a:lstStyle/>
          <a:p>
            <a:endParaRPr lang="en-GB"/>
          </a:p>
        </p:txBody>
      </p:sp>
      <p:sp>
        <p:nvSpPr>
          <p:cNvPr id="1166343" name="Rectangle 7"/>
          <p:cNvSpPr>
            <a:spLocks noChangeArrowheads="1"/>
          </p:cNvSpPr>
          <p:nvPr/>
        </p:nvSpPr>
        <p:spPr bwMode="auto">
          <a:xfrm>
            <a:off x="899592" y="2564904"/>
            <a:ext cx="4032449" cy="403795"/>
          </a:xfrm>
          <a:prstGeom prst="rect">
            <a:avLst/>
          </a:prstGeom>
          <a:noFill/>
          <a:ln w="9525">
            <a:noFill/>
            <a:miter lim="800000"/>
            <a:headEnd/>
            <a:tailEnd/>
          </a:ln>
        </p:spPr>
        <p:txBody>
          <a:bodyPr/>
          <a:lstStyle/>
          <a:p>
            <a:pPr marL="533400" indent="-533400" algn="ctr">
              <a:lnSpc>
                <a:spcPct val="90000"/>
              </a:lnSpc>
              <a:spcBef>
                <a:spcPct val="75000"/>
              </a:spcBef>
              <a:buSzPct val="65000"/>
              <a:buFont typeface="Wingdings" pitchFamily="2" charset="2"/>
              <a:buNone/>
            </a:pPr>
            <a:r>
              <a:rPr lang="en-GB" sz="2800" b="0" dirty="0" smtClean="0">
                <a:solidFill>
                  <a:srgbClr val="0070C0"/>
                </a:solidFill>
                <a:latin typeface="Calibri" pitchFamily="34" charset="0"/>
                <a:cs typeface="Calibri" pitchFamily="34" charset="0"/>
              </a:rPr>
              <a:t> ⅓ water </a:t>
            </a:r>
            <a:r>
              <a:rPr lang="en-GB" sz="2800" b="0" dirty="0">
                <a:solidFill>
                  <a:srgbClr val="0070C0"/>
                </a:solidFill>
                <a:latin typeface="Calibri" pitchFamily="34" charset="0"/>
                <a:cs typeface="Calibri" pitchFamily="34" charset="0"/>
              </a:rPr>
              <a:t>in annular flow</a:t>
            </a:r>
          </a:p>
        </p:txBody>
      </p:sp>
      <p:sp>
        <p:nvSpPr>
          <p:cNvPr id="1166344" name="Rectangle 8"/>
          <p:cNvSpPr>
            <a:spLocks noChangeArrowheads="1"/>
          </p:cNvSpPr>
          <p:nvPr/>
        </p:nvSpPr>
        <p:spPr bwMode="auto">
          <a:xfrm>
            <a:off x="2339752" y="4293096"/>
            <a:ext cx="2879725" cy="831850"/>
          </a:xfrm>
          <a:prstGeom prst="rect">
            <a:avLst/>
          </a:prstGeom>
          <a:noFill/>
          <a:ln w="9525">
            <a:noFill/>
            <a:miter lim="800000"/>
            <a:headEnd/>
            <a:tailEnd/>
          </a:ln>
        </p:spPr>
        <p:txBody>
          <a:bodyPr/>
          <a:lstStyle/>
          <a:p>
            <a:pPr marL="533400" indent="-533400" algn="ctr">
              <a:lnSpc>
                <a:spcPct val="90000"/>
              </a:lnSpc>
              <a:spcBef>
                <a:spcPct val="75000"/>
              </a:spcBef>
              <a:buSzPct val="65000"/>
              <a:buFont typeface="Wingdings" pitchFamily="2" charset="2"/>
              <a:buNone/>
            </a:pPr>
            <a:r>
              <a:rPr lang="en-GB" sz="2800" dirty="0" smtClean="0">
                <a:solidFill>
                  <a:srgbClr val="0070C0"/>
                </a:solidFill>
                <a:latin typeface="Calibri" pitchFamily="34" charset="0"/>
                <a:cs typeface="Calibri" pitchFamily="34" charset="0"/>
              </a:rPr>
              <a:t> ⅔ air </a:t>
            </a:r>
            <a:r>
              <a:rPr lang="en-GB" sz="2800" dirty="0">
                <a:solidFill>
                  <a:srgbClr val="0070C0"/>
                </a:solidFill>
                <a:latin typeface="Calibri" pitchFamily="34" charset="0"/>
                <a:cs typeface="Calibri" pitchFamily="34" charset="0"/>
              </a:rPr>
              <a:t>core</a:t>
            </a: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166343"/>
                                        </p:tgtEl>
                                        <p:attrNameLst>
                                          <p:attrName>style.visibility</p:attrName>
                                        </p:attrNameLst>
                                      </p:cBhvr>
                                      <p:to>
                                        <p:strVal val="visible"/>
                                      </p:to>
                                    </p:set>
                                    <p:animEffect transition="in" filter="circle(out)">
                                      <p:cBhvr>
                                        <p:cTn id="7" dur="2000"/>
                                        <p:tgtEl>
                                          <p:spTgt spid="1166343"/>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1166342"/>
                                        </p:tgtEl>
                                        <p:attrNameLst>
                                          <p:attrName>style.visibility</p:attrName>
                                        </p:attrNameLst>
                                      </p:cBhvr>
                                      <p:to>
                                        <p:strVal val="visible"/>
                                      </p:to>
                                    </p:set>
                                    <p:animEffect transition="in" filter="circle(out)">
                                      <p:cBhvr>
                                        <p:cTn id="10" dur="2000"/>
                                        <p:tgtEl>
                                          <p:spTgt spid="1166342"/>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1166338"/>
                                        </p:tgtEl>
                                        <p:attrNameLst>
                                          <p:attrName>style.visibility</p:attrName>
                                        </p:attrNameLst>
                                      </p:cBhvr>
                                      <p:to>
                                        <p:strVal val="visible"/>
                                      </p:to>
                                    </p:set>
                                    <p:animEffect transition="in" filter="circle(out)">
                                      <p:cBhvr>
                                        <p:cTn id="13" dur="2000"/>
                                        <p:tgtEl>
                                          <p:spTgt spid="1166338"/>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1166339"/>
                                        </p:tgtEl>
                                        <p:attrNameLst>
                                          <p:attrName>style.visibility</p:attrName>
                                        </p:attrNameLst>
                                      </p:cBhvr>
                                      <p:to>
                                        <p:strVal val="visible"/>
                                      </p:to>
                                    </p:set>
                                    <p:animEffect transition="in" filter="circle(out)">
                                      <p:cBhvr>
                                        <p:cTn id="16" dur="2000"/>
                                        <p:tgtEl>
                                          <p:spTgt spid="1166339"/>
                                        </p:tgtEl>
                                      </p:cBhvr>
                                    </p:animEffect>
                                  </p:childTnLst>
                                </p:cTn>
                              </p:par>
                            </p:childTnLst>
                          </p:cTn>
                        </p:par>
                        <p:par>
                          <p:cTn id="17" fill="hold">
                            <p:stCondLst>
                              <p:cond delay="2000"/>
                            </p:stCondLst>
                            <p:childTnLst>
                              <p:par>
                                <p:cTn id="18" presetID="2" presetClass="entr" presetSubtype="12" fill="hold" grpId="0" nodeType="afterEffect">
                                  <p:stCondLst>
                                    <p:cond delay="500"/>
                                  </p:stCondLst>
                                  <p:childTnLst>
                                    <p:set>
                                      <p:cBhvr>
                                        <p:cTn id="19" dur="1" fill="hold">
                                          <p:stCondLst>
                                            <p:cond delay="0"/>
                                          </p:stCondLst>
                                        </p:cTn>
                                        <p:tgtEl>
                                          <p:spTgt spid="1166344"/>
                                        </p:tgtEl>
                                        <p:attrNameLst>
                                          <p:attrName>style.visibility</p:attrName>
                                        </p:attrNameLst>
                                      </p:cBhvr>
                                      <p:to>
                                        <p:strVal val="visible"/>
                                      </p:to>
                                    </p:set>
                                    <p:anim calcmode="lin" valueType="num">
                                      <p:cBhvr additive="base">
                                        <p:cTn id="20" dur="1000" fill="hold"/>
                                        <p:tgtEl>
                                          <p:spTgt spid="1166344"/>
                                        </p:tgtEl>
                                        <p:attrNameLst>
                                          <p:attrName>ppt_x</p:attrName>
                                        </p:attrNameLst>
                                      </p:cBhvr>
                                      <p:tavLst>
                                        <p:tav tm="0">
                                          <p:val>
                                            <p:strVal val="0-#ppt_w/2"/>
                                          </p:val>
                                        </p:tav>
                                        <p:tav tm="100000">
                                          <p:val>
                                            <p:strVal val="#ppt_x"/>
                                          </p:val>
                                        </p:tav>
                                      </p:tavLst>
                                    </p:anim>
                                    <p:anim calcmode="lin" valueType="num">
                                      <p:cBhvr additive="base">
                                        <p:cTn id="21" dur="1000" fill="hold"/>
                                        <p:tgtEl>
                                          <p:spTgt spid="1166344"/>
                                        </p:tgtEl>
                                        <p:attrNameLst>
                                          <p:attrName>ppt_y</p:attrName>
                                        </p:attrNameLst>
                                      </p:cBhvr>
                                      <p:tavLst>
                                        <p:tav tm="0">
                                          <p:val>
                                            <p:strVal val="1+#ppt_h/2"/>
                                          </p:val>
                                        </p:tav>
                                        <p:tav tm="100000">
                                          <p:val>
                                            <p:strVal val="#ppt_y"/>
                                          </p:val>
                                        </p:tav>
                                      </p:tavLst>
                                    </p:anim>
                                  </p:childTnLst>
                                </p:cTn>
                              </p:par>
                              <p:par>
                                <p:cTn id="22" presetID="2" presetClass="entr" presetSubtype="12" fill="hold" grpId="0" nodeType="withEffect">
                                  <p:stCondLst>
                                    <p:cond delay="0"/>
                                  </p:stCondLst>
                                  <p:childTnLst>
                                    <p:set>
                                      <p:cBhvr>
                                        <p:cTn id="23" dur="1" fill="hold">
                                          <p:stCondLst>
                                            <p:cond delay="0"/>
                                          </p:stCondLst>
                                        </p:cTn>
                                        <p:tgtEl>
                                          <p:spTgt spid="1166340"/>
                                        </p:tgtEl>
                                        <p:attrNameLst>
                                          <p:attrName>style.visibility</p:attrName>
                                        </p:attrNameLst>
                                      </p:cBhvr>
                                      <p:to>
                                        <p:strVal val="visible"/>
                                      </p:to>
                                    </p:set>
                                    <p:anim calcmode="lin" valueType="num">
                                      <p:cBhvr additive="base">
                                        <p:cTn id="24" dur="1000" fill="hold"/>
                                        <p:tgtEl>
                                          <p:spTgt spid="1166340"/>
                                        </p:tgtEl>
                                        <p:attrNameLst>
                                          <p:attrName>ppt_x</p:attrName>
                                        </p:attrNameLst>
                                      </p:cBhvr>
                                      <p:tavLst>
                                        <p:tav tm="0">
                                          <p:val>
                                            <p:strVal val="0-#ppt_w/2"/>
                                          </p:val>
                                        </p:tav>
                                        <p:tav tm="100000">
                                          <p:val>
                                            <p:strVal val="#ppt_x"/>
                                          </p:val>
                                        </p:tav>
                                      </p:tavLst>
                                    </p:anim>
                                    <p:anim calcmode="lin" valueType="num">
                                      <p:cBhvr additive="base">
                                        <p:cTn id="25" dur="1000" fill="hold"/>
                                        <p:tgtEl>
                                          <p:spTgt spid="1166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6338" grpId="0" animBg="1"/>
      <p:bldP spid="1166339" grpId="0" animBg="1"/>
      <p:bldP spid="1166340" grpId="0" animBg="1"/>
      <p:bldP spid="1166342" grpId="0" animBg="1"/>
      <p:bldP spid="1166343" grpId="0"/>
      <p:bldP spid="11663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0" y="30162"/>
            <a:ext cx="9144000" cy="1094581"/>
          </a:xfrm>
        </p:spPr>
        <p:txBody>
          <a:bodyPr>
            <a:normAutofit fontScale="90000"/>
          </a:bodyPr>
          <a:lstStyle/>
          <a:p>
            <a:pPr eaLnBrk="1" hangingPunct="1"/>
            <a:r>
              <a:rPr lang="en-GB" sz="4000" dirty="0" smtClean="0">
                <a:solidFill>
                  <a:srgbClr val="0070C0"/>
                </a:solidFill>
                <a:latin typeface="Calibri" pitchFamily="34" charset="0"/>
                <a:cs typeface="Calibri" pitchFamily="34" charset="0"/>
              </a:rPr>
              <a:t>Principles of Mifab HydroMax™ </a:t>
            </a:r>
            <a:br>
              <a:rPr lang="en-GB" sz="4000" dirty="0" smtClean="0">
                <a:solidFill>
                  <a:srgbClr val="0070C0"/>
                </a:solidFill>
                <a:latin typeface="Calibri" pitchFamily="34" charset="0"/>
                <a:cs typeface="Calibri" pitchFamily="34" charset="0"/>
              </a:rPr>
            </a:br>
            <a:r>
              <a:rPr lang="en-GB" sz="4000" dirty="0" smtClean="0">
                <a:solidFill>
                  <a:srgbClr val="0070C0"/>
                </a:solidFill>
                <a:latin typeface="Calibri" pitchFamily="34" charset="0"/>
                <a:cs typeface="Calibri" pitchFamily="34" charset="0"/>
              </a:rPr>
              <a:t>Siphonic Drainage</a:t>
            </a:r>
            <a:endParaRPr lang="en-US" sz="4000" dirty="0" smtClean="0">
              <a:solidFill>
                <a:srgbClr val="0070C0"/>
              </a:solidFill>
              <a:latin typeface="Calibri" pitchFamily="34" charset="0"/>
              <a:cs typeface="Calibri" pitchFamily="34" charset="0"/>
            </a:endParaRPr>
          </a:p>
        </p:txBody>
      </p:sp>
      <p:sp>
        <p:nvSpPr>
          <p:cNvPr id="26628" name="Rectangle 3"/>
          <p:cNvSpPr>
            <a:spLocks noGrp="1" noChangeArrowheads="1"/>
          </p:cNvSpPr>
          <p:nvPr>
            <p:ph idx="1"/>
          </p:nvPr>
        </p:nvSpPr>
        <p:spPr>
          <a:xfrm>
            <a:off x="201613" y="1340768"/>
            <a:ext cx="8942387" cy="4870450"/>
          </a:xfrm>
        </p:spPr>
        <p:txBody>
          <a:bodyPr/>
          <a:lstStyle/>
          <a:p>
            <a:pPr eaLnBrk="1" hangingPunct="1">
              <a:spcBef>
                <a:spcPts val="0"/>
              </a:spcBef>
            </a:pPr>
            <a:r>
              <a:rPr lang="en-GB" sz="3000" dirty="0" smtClean="0">
                <a:solidFill>
                  <a:srgbClr val="0070C0"/>
                </a:solidFill>
                <a:latin typeface="Calibri" pitchFamily="34" charset="0"/>
                <a:cs typeface="Calibri" pitchFamily="34" charset="0"/>
              </a:rPr>
              <a:t>The Siphonic Roof Drain eliminates air entering the pipe promoting water filled pipework</a:t>
            </a:r>
            <a:br>
              <a:rPr lang="en-GB" sz="3000" dirty="0" smtClean="0">
                <a:solidFill>
                  <a:srgbClr val="0070C0"/>
                </a:solidFill>
                <a:latin typeface="Calibri" pitchFamily="34" charset="0"/>
                <a:cs typeface="Calibri" pitchFamily="34" charset="0"/>
              </a:rPr>
            </a:br>
            <a:endParaRPr lang="en-GB" sz="1600" dirty="0" smtClean="0">
              <a:solidFill>
                <a:srgbClr val="0070C0"/>
              </a:solidFill>
              <a:latin typeface="Calibri" pitchFamily="34" charset="0"/>
              <a:cs typeface="Calibri" pitchFamily="34" charset="0"/>
            </a:endParaRPr>
          </a:p>
          <a:p>
            <a:pPr eaLnBrk="1" hangingPunct="1">
              <a:spcBef>
                <a:spcPts val="0"/>
              </a:spcBef>
            </a:pPr>
            <a:r>
              <a:rPr lang="en-GB" sz="3000" dirty="0" smtClean="0">
                <a:solidFill>
                  <a:srgbClr val="0070C0"/>
                </a:solidFill>
                <a:latin typeface="Calibri" pitchFamily="34" charset="0"/>
                <a:cs typeface="Calibri" pitchFamily="34" charset="0"/>
              </a:rPr>
              <a:t>The full bore of the pipework carries the rainwater</a:t>
            </a:r>
            <a:br>
              <a:rPr lang="en-GB" sz="3000" dirty="0" smtClean="0">
                <a:solidFill>
                  <a:srgbClr val="0070C0"/>
                </a:solidFill>
                <a:latin typeface="Calibri" pitchFamily="34" charset="0"/>
                <a:cs typeface="Calibri" pitchFamily="34" charset="0"/>
              </a:rPr>
            </a:br>
            <a:endParaRPr lang="en-GB" sz="1600" dirty="0" smtClean="0">
              <a:solidFill>
                <a:srgbClr val="0070C0"/>
              </a:solidFill>
              <a:latin typeface="Calibri" pitchFamily="34" charset="0"/>
              <a:cs typeface="Calibri" pitchFamily="34" charset="0"/>
            </a:endParaRPr>
          </a:p>
          <a:p>
            <a:pPr eaLnBrk="1" hangingPunct="1">
              <a:spcBef>
                <a:spcPts val="0"/>
              </a:spcBef>
            </a:pPr>
            <a:r>
              <a:rPr lang="en-GB" sz="3000" dirty="0" smtClean="0">
                <a:solidFill>
                  <a:srgbClr val="0070C0"/>
                </a:solidFill>
                <a:latin typeface="Calibri" pitchFamily="34" charset="0"/>
                <a:cs typeface="Calibri" pitchFamily="34" charset="0"/>
              </a:rPr>
              <a:t>Water, without air, accelerates down the vertical downpipe, creating negative pressure and naturally generating a high performance siphonic flow</a:t>
            </a:r>
            <a:br>
              <a:rPr lang="en-GB" sz="3000" dirty="0" smtClean="0">
                <a:solidFill>
                  <a:srgbClr val="0070C0"/>
                </a:solidFill>
                <a:latin typeface="Calibri" pitchFamily="34" charset="0"/>
                <a:cs typeface="Calibri" pitchFamily="34" charset="0"/>
              </a:rPr>
            </a:br>
            <a:endParaRPr lang="en-GB" sz="1600" dirty="0" smtClean="0">
              <a:solidFill>
                <a:srgbClr val="0070C0"/>
              </a:solidFill>
              <a:latin typeface="Calibri" pitchFamily="34" charset="0"/>
              <a:cs typeface="Calibri" pitchFamily="34" charset="0"/>
            </a:endParaRPr>
          </a:p>
          <a:p>
            <a:pPr eaLnBrk="1" hangingPunct="1">
              <a:spcBef>
                <a:spcPts val="0"/>
              </a:spcBef>
            </a:pPr>
            <a:r>
              <a:rPr lang="en-GB" sz="3000" dirty="0" smtClean="0">
                <a:solidFill>
                  <a:srgbClr val="0070C0"/>
                </a:solidFill>
                <a:latin typeface="Calibri" pitchFamily="34" charset="0"/>
                <a:cs typeface="Calibri" pitchFamily="34" charset="0"/>
              </a:rPr>
              <a:t>The full height of the building provides the energy for this highly efficient Rainwater Drainage Solution</a:t>
            </a:r>
            <a:endParaRPr lang="en-US" sz="3000" dirty="0" smtClean="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628">
                                            <p:txEl>
                                              <p:pRg st="1" end="1"/>
                                            </p:txEl>
                                          </p:spTgt>
                                        </p:tgtEl>
                                        <p:attrNameLst>
                                          <p:attrName>style.visibility</p:attrName>
                                        </p:attrNameLst>
                                      </p:cBhvr>
                                      <p:to>
                                        <p:strVal val="visible"/>
                                      </p:to>
                                    </p:set>
                                    <p:anim calcmode="lin" valueType="num">
                                      <p:cBhvr additive="base">
                                        <p:cTn id="7" dur="500" fill="hold"/>
                                        <p:tgtEl>
                                          <p:spTgt spid="26628">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662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628">
                                            <p:txEl>
                                              <p:pRg st="2" end="2"/>
                                            </p:txEl>
                                          </p:spTgt>
                                        </p:tgtEl>
                                        <p:attrNameLst>
                                          <p:attrName>style.visibility</p:attrName>
                                        </p:attrNameLst>
                                      </p:cBhvr>
                                      <p:to>
                                        <p:strVal val="visible"/>
                                      </p:to>
                                    </p:set>
                                    <p:anim calcmode="lin" valueType="num">
                                      <p:cBhvr additive="base">
                                        <p:cTn id="13" dur="500" fill="hold"/>
                                        <p:tgtEl>
                                          <p:spTgt spid="26628">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662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6628">
                                            <p:txEl>
                                              <p:pRg st="3" end="3"/>
                                            </p:txEl>
                                          </p:spTgt>
                                        </p:tgtEl>
                                        <p:attrNameLst>
                                          <p:attrName>style.visibility</p:attrName>
                                        </p:attrNameLst>
                                      </p:cBhvr>
                                      <p:to>
                                        <p:strVal val="visible"/>
                                      </p:to>
                                    </p:set>
                                    <p:anim calcmode="lin" valueType="num">
                                      <p:cBhvr additive="base">
                                        <p:cTn id="19" dur="500" fill="hold"/>
                                        <p:tgtEl>
                                          <p:spTgt spid="26628">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662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flipV="1">
            <a:off x="973932" y="1960860"/>
            <a:ext cx="704850" cy="3192463"/>
          </a:xfrm>
          <a:prstGeom prst="rtTriangle">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1" name="Rectangle 3"/>
          <p:cNvSpPr>
            <a:spLocks noChangeArrowheads="1"/>
          </p:cNvSpPr>
          <p:nvPr/>
        </p:nvSpPr>
        <p:spPr bwMode="auto">
          <a:xfrm>
            <a:off x="2031207" y="2697460"/>
            <a:ext cx="176212" cy="2363788"/>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2" name="Rectangle 4"/>
          <p:cNvSpPr>
            <a:spLocks noChangeArrowheads="1"/>
          </p:cNvSpPr>
          <p:nvPr/>
        </p:nvSpPr>
        <p:spPr bwMode="auto">
          <a:xfrm>
            <a:off x="2031207" y="2608560"/>
            <a:ext cx="5310187" cy="172368"/>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3" name="Rectangle 5"/>
          <p:cNvSpPr>
            <a:spLocks noChangeArrowheads="1"/>
          </p:cNvSpPr>
          <p:nvPr/>
        </p:nvSpPr>
        <p:spPr bwMode="auto">
          <a:xfrm>
            <a:off x="7266782" y="1905298"/>
            <a:ext cx="87312" cy="806450"/>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4" name="Rectangle 6"/>
          <p:cNvSpPr>
            <a:spLocks noChangeArrowheads="1"/>
          </p:cNvSpPr>
          <p:nvPr/>
        </p:nvSpPr>
        <p:spPr bwMode="auto">
          <a:xfrm>
            <a:off x="5183982" y="1905298"/>
            <a:ext cx="103187" cy="806450"/>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5" name="Rectangle 7"/>
          <p:cNvSpPr>
            <a:spLocks noChangeArrowheads="1"/>
          </p:cNvSpPr>
          <p:nvPr/>
        </p:nvSpPr>
        <p:spPr bwMode="auto">
          <a:xfrm>
            <a:off x="3151982" y="1900535"/>
            <a:ext cx="87312" cy="806450"/>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6" name="Rectangle 8"/>
          <p:cNvSpPr>
            <a:spLocks noChangeArrowheads="1"/>
          </p:cNvSpPr>
          <p:nvPr/>
        </p:nvSpPr>
        <p:spPr bwMode="auto">
          <a:xfrm>
            <a:off x="2210594" y="1870373"/>
            <a:ext cx="6003925" cy="82550"/>
          </a:xfrm>
          <a:prstGeom prst="rect">
            <a:avLst/>
          </a:prstGeom>
          <a:solidFill>
            <a:srgbClr val="0070C0"/>
          </a:solidFill>
          <a:ln w="9525">
            <a:noFill/>
            <a:miter lim="800000"/>
            <a:headEnd/>
            <a:tailEnd/>
          </a:ln>
        </p:spPr>
        <p:txBody>
          <a:bodyPr wrap="none" anchor="ctr"/>
          <a:lstStyle/>
          <a:p>
            <a:pPr algn="ctr"/>
            <a:endParaRPr lang="en-US">
              <a:solidFill>
                <a:prstClr val="black"/>
              </a:solidFill>
            </a:endParaRPr>
          </a:p>
        </p:txBody>
      </p:sp>
      <p:sp>
        <p:nvSpPr>
          <p:cNvPr id="32777" name="Line 9"/>
          <p:cNvSpPr>
            <a:spLocks noChangeShapeType="1"/>
          </p:cNvSpPr>
          <p:nvPr/>
        </p:nvSpPr>
        <p:spPr bwMode="auto">
          <a:xfrm>
            <a:off x="2099469" y="2449810"/>
            <a:ext cx="0" cy="0"/>
          </a:xfrm>
          <a:prstGeom prst="line">
            <a:avLst/>
          </a:prstGeom>
          <a:noFill/>
          <a:ln w="9525">
            <a:solidFill>
              <a:schemeClr val="accent1"/>
            </a:solidFill>
            <a:round/>
            <a:headEnd/>
            <a:tailEnd/>
          </a:ln>
        </p:spPr>
        <p:txBody>
          <a:bodyPr wrap="none" anchor="ctr"/>
          <a:lstStyle/>
          <a:p>
            <a:endParaRPr lang="en-GB">
              <a:solidFill>
                <a:prstClr val="black"/>
              </a:solidFill>
            </a:endParaRPr>
          </a:p>
        </p:txBody>
      </p:sp>
      <p:sp>
        <p:nvSpPr>
          <p:cNvPr id="32778" name="Rectangle 10"/>
          <p:cNvSpPr>
            <a:spLocks noChangeArrowheads="1"/>
          </p:cNvSpPr>
          <p:nvPr/>
        </p:nvSpPr>
        <p:spPr bwMode="auto">
          <a:xfrm>
            <a:off x="3240882" y="1948160"/>
            <a:ext cx="1939925" cy="654050"/>
          </a:xfrm>
          <a:prstGeom prst="rect">
            <a:avLst/>
          </a:prstGeom>
          <a:noFill/>
          <a:ln w="28575">
            <a:solidFill>
              <a:srgbClr val="000000"/>
            </a:solidFill>
            <a:miter lim="800000"/>
            <a:headEnd/>
            <a:tailEnd/>
          </a:ln>
        </p:spPr>
        <p:txBody>
          <a:bodyPr wrap="none" anchor="ctr"/>
          <a:lstStyle/>
          <a:p>
            <a:pPr algn="ctr"/>
            <a:endParaRPr lang="en-US">
              <a:solidFill>
                <a:prstClr val="black"/>
              </a:solidFill>
            </a:endParaRPr>
          </a:p>
        </p:txBody>
      </p:sp>
      <p:sp>
        <p:nvSpPr>
          <p:cNvPr id="32779" name="Rectangle 11"/>
          <p:cNvSpPr>
            <a:spLocks noChangeArrowheads="1"/>
          </p:cNvSpPr>
          <p:nvPr/>
        </p:nvSpPr>
        <p:spPr bwMode="auto">
          <a:xfrm>
            <a:off x="5285582" y="1948160"/>
            <a:ext cx="1976437" cy="658813"/>
          </a:xfrm>
          <a:prstGeom prst="rect">
            <a:avLst/>
          </a:prstGeom>
          <a:noFill/>
          <a:ln w="28575">
            <a:solidFill>
              <a:srgbClr val="000000"/>
            </a:solidFill>
            <a:miter lim="800000"/>
            <a:headEnd/>
            <a:tailEnd/>
          </a:ln>
        </p:spPr>
        <p:txBody>
          <a:bodyPr wrap="none" anchor="ctr"/>
          <a:lstStyle/>
          <a:p>
            <a:pPr algn="ctr"/>
            <a:endParaRPr lang="en-US">
              <a:solidFill>
                <a:prstClr val="black"/>
              </a:solidFill>
            </a:endParaRPr>
          </a:p>
        </p:txBody>
      </p:sp>
      <p:sp>
        <p:nvSpPr>
          <p:cNvPr id="32780" name="Freeform 12"/>
          <p:cNvSpPr>
            <a:spLocks/>
          </p:cNvSpPr>
          <p:nvPr/>
        </p:nvSpPr>
        <p:spPr bwMode="auto">
          <a:xfrm>
            <a:off x="2023269" y="1938635"/>
            <a:ext cx="1128713" cy="3097213"/>
          </a:xfrm>
          <a:custGeom>
            <a:avLst/>
            <a:gdLst>
              <a:gd name="T0" fmla="*/ 2147483647 w 711"/>
              <a:gd name="T1" fmla="*/ 2147483647 h 1951"/>
              <a:gd name="T2" fmla="*/ 2147483647 w 711"/>
              <a:gd name="T3" fmla="*/ 0 h 1951"/>
              <a:gd name="T4" fmla="*/ 2147483647 w 711"/>
              <a:gd name="T5" fmla="*/ 2147483647 h 1951"/>
              <a:gd name="T6" fmla="*/ 0 w 711"/>
              <a:gd name="T7" fmla="*/ 2147483647 h 1951"/>
              <a:gd name="T8" fmla="*/ 0 w 711"/>
              <a:gd name="T9" fmla="*/ 2147483647 h 1951"/>
              <a:gd name="T10" fmla="*/ 0 60000 65536"/>
              <a:gd name="T11" fmla="*/ 0 60000 65536"/>
              <a:gd name="T12" fmla="*/ 0 60000 65536"/>
              <a:gd name="T13" fmla="*/ 0 60000 65536"/>
              <a:gd name="T14" fmla="*/ 0 60000 65536"/>
              <a:gd name="T15" fmla="*/ 0 w 711"/>
              <a:gd name="T16" fmla="*/ 0 h 1951"/>
              <a:gd name="T17" fmla="*/ 711 w 711"/>
              <a:gd name="T18" fmla="*/ 1951 h 1951"/>
            </a:gdLst>
            <a:ahLst/>
            <a:cxnLst>
              <a:cxn ang="T10">
                <a:pos x="T0" y="T1"/>
              </a:cxn>
              <a:cxn ang="T11">
                <a:pos x="T2" y="T3"/>
              </a:cxn>
              <a:cxn ang="T12">
                <a:pos x="T4" y="T5"/>
              </a:cxn>
              <a:cxn ang="T13">
                <a:pos x="T6" y="T7"/>
              </a:cxn>
              <a:cxn ang="T14">
                <a:pos x="T8" y="T9"/>
              </a:cxn>
            </a:cxnLst>
            <a:rect l="T15" t="T16" r="T17" b="T18"/>
            <a:pathLst>
              <a:path w="711" h="1951">
                <a:moveTo>
                  <a:pt x="110" y="3"/>
                </a:moveTo>
                <a:lnTo>
                  <a:pt x="710" y="0"/>
                </a:lnTo>
                <a:lnTo>
                  <a:pt x="711" y="417"/>
                </a:lnTo>
                <a:lnTo>
                  <a:pt x="0" y="417"/>
                </a:lnTo>
                <a:lnTo>
                  <a:pt x="0" y="1951"/>
                </a:lnTo>
              </a:path>
            </a:pathLst>
          </a:custGeom>
          <a:noFill/>
          <a:ln w="28575" cap="flat" cmpd="sng">
            <a:solidFill>
              <a:srgbClr val="000000"/>
            </a:solidFill>
            <a:prstDash val="solid"/>
            <a:round/>
            <a:headEnd/>
            <a:tailEnd/>
          </a:ln>
        </p:spPr>
        <p:txBody>
          <a:bodyPr wrap="none" anchor="ctr"/>
          <a:lstStyle/>
          <a:p>
            <a:endParaRPr lang="en-GB">
              <a:solidFill>
                <a:prstClr val="black"/>
              </a:solidFill>
            </a:endParaRPr>
          </a:p>
        </p:txBody>
      </p:sp>
      <p:sp>
        <p:nvSpPr>
          <p:cNvPr id="32781" name="Freeform 13"/>
          <p:cNvSpPr>
            <a:spLocks/>
          </p:cNvSpPr>
          <p:nvPr/>
        </p:nvSpPr>
        <p:spPr bwMode="auto">
          <a:xfrm>
            <a:off x="2212182" y="1762423"/>
            <a:ext cx="6019800" cy="3257550"/>
          </a:xfrm>
          <a:custGeom>
            <a:avLst/>
            <a:gdLst>
              <a:gd name="T0" fmla="*/ 2147483647 w 3792"/>
              <a:gd name="T1" fmla="*/ 0 h 2052"/>
              <a:gd name="T2" fmla="*/ 2147483647 w 3792"/>
              <a:gd name="T3" fmla="*/ 2147483647 h 2052"/>
              <a:gd name="T4" fmla="*/ 2147483647 w 3792"/>
              <a:gd name="T5" fmla="*/ 2147483647 h 2052"/>
              <a:gd name="T6" fmla="*/ 2147483647 w 3792"/>
              <a:gd name="T7" fmla="*/ 2147483647 h 2052"/>
              <a:gd name="T8" fmla="*/ 0 w 3792"/>
              <a:gd name="T9" fmla="*/ 2147483647 h 2052"/>
              <a:gd name="T10" fmla="*/ 0 w 3792"/>
              <a:gd name="T11" fmla="*/ 2147483647 h 2052"/>
              <a:gd name="T12" fmla="*/ 0 60000 65536"/>
              <a:gd name="T13" fmla="*/ 0 60000 65536"/>
              <a:gd name="T14" fmla="*/ 0 60000 65536"/>
              <a:gd name="T15" fmla="*/ 0 60000 65536"/>
              <a:gd name="T16" fmla="*/ 0 60000 65536"/>
              <a:gd name="T17" fmla="*/ 0 60000 65536"/>
              <a:gd name="T18" fmla="*/ 0 w 3792"/>
              <a:gd name="T19" fmla="*/ 0 h 2052"/>
              <a:gd name="T20" fmla="*/ 3792 w 3792"/>
              <a:gd name="T21" fmla="*/ 2052 h 2052"/>
            </a:gdLst>
            <a:ahLst/>
            <a:cxnLst>
              <a:cxn ang="T12">
                <a:pos x="T0" y="T1"/>
              </a:cxn>
              <a:cxn ang="T13">
                <a:pos x="T2" y="T3"/>
              </a:cxn>
              <a:cxn ang="T14">
                <a:pos x="T4" y="T5"/>
              </a:cxn>
              <a:cxn ang="T15">
                <a:pos x="T6" y="T7"/>
              </a:cxn>
              <a:cxn ang="T16">
                <a:pos x="T8" y="T9"/>
              </a:cxn>
              <a:cxn ang="T17">
                <a:pos x="T10" y="T11"/>
              </a:cxn>
            </a:cxnLst>
            <a:rect l="T18" t="T19" r="T20" b="T21"/>
            <a:pathLst>
              <a:path w="3792" h="2052">
                <a:moveTo>
                  <a:pt x="3792" y="0"/>
                </a:moveTo>
                <a:lnTo>
                  <a:pt x="3792" y="114"/>
                </a:lnTo>
                <a:lnTo>
                  <a:pt x="3237" y="114"/>
                </a:lnTo>
                <a:lnTo>
                  <a:pt x="3237" y="645"/>
                </a:lnTo>
                <a:lnTo>
                  <a:pt x="0" y="642"/>
                </a:lnTo>
                <a:lnTo>
                  <a:pt x="0" y="2052"/>
                </a:lnTo>
              </a:path>
            </a:pathLst>
          </a:custGeom>
          <a:noFill/>
          <a:ln w="28575" cap="flat" cmpd="sng">
            <a:solidFill>
              <a:srgbClr val="000000"/>
            </a:solidFill>
            <a:prstDash val="solid"/>
            <a:round/>
            <a:headEnd/>
            <a:tailEnd/>
          </a:ln>
        </p:spPr>
        <p:txBody>
          <a:bodyPr wrap="none" anchor="ctr"/>
          <a:lstStyle/>
          <a:p>
            <a:endParaRPr lang="en-GB">
              <a:solidFill>
                <a:prstClr val="black"/>
              </a:solidFill>
            </a:endParaRPr>
          </a:p>
        </p:txBody>
      </p:sp>
      <p:sp>
        <p:nvSpPr>
          <p:cNvPr id="32782" name="Line 14"/>
          <p:cNvSpPr>
            <a:spLocks noChangeShapeType="1"/>
          </p:cNvSpPr>
          <p:nvPr/>
        </p:nvSpPr>
        <p:spPr bwMode="auto">
          <a:xfrm flipV="1">
            <a:off x="2207419" y="1795760"/>
            <a:ext cx="0" cy="158750"/>
          </a:xfrm>
          <a:prstGeom prst="line">
            <a:avLst/>
          </a:prstGeom>
          <a:noFill/>
          <a:ln w="28575">
            <a:solidFill>
              <a:srgbClr val="000000"/>
            </a:solidFill>
            <a:round/>
            <a:headEnd/>
            <a:tailEnd/>
          </a:ln>
        </p:spPr>
        <p:txBody>
          <a:bodyPr wrap="none" anchor="ctr"/>
          <a:lstStyle/>
          <a:p>
            <a:endParaRPr lang="en-GB">
              <a:solidFill>
                <a:prstClr val="black"/>
              </a:solidFill>
            </a:endParaRPr>
          </a:p>
        </p:txBody>
      </p:sp>
      <p:sp>
        <p:nvSpPr>
          <p:cNvPr id="32783" name="Text Box 15"/>
          <p:cNvSpPr txBox="1">
            <a:spLocks noChangeArrowheads="1"/>
          </p:cNvSpPr>
          <p:nvPr/>
        </p:nvSpPr>
        <p:spPr bwMode="auto">
          <a:xfrm>
            <a:off x="2026782" y="1137891"/>
            <a:ext cx="1985287" cy="461665"/>
          </a:xfrm>
          <a:prstGeom prst="rect">
            <a:avLst/>
          </a:prstGeom>
          <a:noFill/>
          <a:ln w="9525">
            <a:noFill/>
            <a:miter lim="800000"/>
            <a:headEnd/>
            <a:tailEnd/>
          </a:ln>
        </p:spPr>
        <p:txBody>
          <a:bodyPr wrap="none" anchor="ctr">
            <a:spAutoFit/>
          </a:bodyPr>
          <a:lstStyle/>
          <a:p>
            <a:pPr algn="ctr" eaLnBrk="0" hangingPunct="0"/>
            <a:r>
              <a:rPr lang="en-US" sz="2400" dirty="0">
                <a:solidFill>
                  <a:srgbClr val="0070C0"/>
                </a:solidFill>
                <a:latin typeface="Calibri" pitchFamily="34" charset="0"/>
                <a:cs typeface="Calibri" pitchFamily="34" charset="0"/>
              </a:rPr>
              <a:t>Roof or Gutter</a:t>
            </a:r>
          </a:p>
        </p:txBody>
      </p:sp>
      <p:sp>
        <p:nvSpPr>
          <p:cNvPr id="32784" name="Text Box 16"/>
          <p:cNvSpPr txBox="1">
            <a:spLocks noChangeArrowheads="1"/>
          </p:cNvSpPr>
          <p:nvPr/>
        </p:nvSpPr>
        <p:spPr bwMode="auto">
          <a:xfrm>
            <a:off x="4876080" y="1061691"/>
            <a:ext cx="3662221" cy="461665"/>
          </a:xfrm>
          <a:prstGeom prst="rect">
            <a:avLst/>
          </a:prstGeom>
          <a:noFill/>
          <a:ln w="9525">
            <a:noFill/>
            <a:miter lim="800000"/>
            <a:headEnd/>
            <a:tailEnd/>
          </a:ln>
        </p:spPr>
        <p:txBody>
          <a:bodyPr wrap="none" anchor="ctr">
            <a:spAutoFit/>
          </a:bodyPr>
          <a:lstStyle/>
          <a:p>
            <a:pPr algn="ctr" eaLnBrk="0" hangingPunct="0"/>
            <a:r>
              <a:rPr lang="en-US" sz="2400" dirty="0" smtClean="0">
                <a:solidFill>
                  <a:srgbClr val="0070C0"/>
                </a:solidFill>
                <a:latin typeface="Calibri" pitchFamily="34" charset="0"/>
                <a:cs typeface="Calibri" pitchFamily="34" charset="0"/>
              </a:rPr>
              <a:t>Mifab HydroMax Roof </a:t>
            </a:r>
            <a:r>
              <a:rPr lang="en-US" sz="2400" dirty="0">
                <a:solidFill>
                  <a:srgbClr val="0070C0"/>
                </a:solidFill>
                <a:latin typeface="Calibri" pitchFamily="34" charset="0"/>
                <a:cs typeface="Calibri" pitchFamily="34" charset="0"/>
              </a:rPr>
              <a:t>Drain</a:t>
            </a:r>
          </a:p>
        </p:txBody>
      </p:sp>
      <p:sp>
        <p:nvSpPr>
          <p:cNvPr id="32785" name="Line 17"/>
          <p:cNvSpPr>
            <a:spLocks noChangeShapeType="1"/>
          </p:cNvSpPr>
          <p:nvPr/>
        </p:nvSpPr>
        <p:spPr bwMode="auto">
          <a:xfrm flipV="1">
            <a:off x="5269707" y="1427459"/>
            <a:ext cx="315912" cy="369887"/>
          </a:xfrm>
          <a:prstGeom prst="line">
            <a:avLst/>
          </a:prstGeom>
          <a:noFill/>
          <a:ln w="19050">
            <a:solidFill>
              <a:srgbClr val="000000"/>
            </a:solidFill>
            <a:round/>
            <a:headEnd type="stealth" w="med" len="med"/>
            <a:tailEnd/>
          </a:ln>
        </p:spPr>
        <p:txBody>
          <a:bodyPr wrap="none" anchor="ctr"/>
          <a:lstStyle/>
          <a:p>
            <a:endParaRPr lang="en-GB">
              <a:solidFill>
                <a:prstClr val="black"/>
              </a:solidFill>
            </a:endParaRPr>
          </a:p>
        </p:txBody>
      </p:sp>
      <p:sp>
        <p:nvSpPr>
          <p:cNvPr id="32786" name="Text Box 18"/>
          <p:cNvSpPr txBox="1">
            <a:spLocks noChangeArrowheads="1"/>
          </p:cNvSpPr>
          <p:nvPr/>
        </p:nvSpPr>
        <p:spPr bwMode="auto">
          <a:xfrm>
            <a:off x="5509813" y="2017366"/>
            <a:ext cx="1362873" cy="461665"/>
          </a:xfrm>
          <a:prstGeom prst="rect">
            <a:avLst/>
          </a:prstGeom>
          <a:noFill/>
          <a:ln w="9525">
            <a:noFill/>
            <a:miter lim="800000"/>
            <a:headEnd/>
            <a:tailEnd/>
          </a:ln>
        </p:spPr>
        <p:txBody>
          <a:bodyPr wrap="none" anchor="ctr">
            <a:spAutoFit/>
          </a:bodyPr>
          <a:lstStyle/>
          <a:p>
            <a:pPr algn="ctr" eaLnBrk="0" hangingPunct="0"/>
            <a:r>
              <a:rPr lang="en-US" sz="2400" dirty="0">
                <a:solidFill>
                  <a:srgbClr val="0070C0"/>
                </a:solidFill>
                <a:latin typeface="Calibri" pitchFamily="34" charset="0"/>
                <a:cs typeface="Calibri" pitchFamily="34" charset="0"/>
              </a:rPr>
              <a:t>Tail-pipes</a:t>
            </a:r>
          </a:p>
        </p:txBody>
      </p:sp>
      <p:sp>
        <p:nvSpPr>
          <p:cNvPr id="32788" name="Text Box 20"/>
          <p:cNvSpPr txBox="1">
            <a:spLocks noChangeArrowheads="1"/>
          </p:cNvSpPr>
          <p:nvPr/>
        </p:nvSpPr>
        <p:spPr bwMode="auto">
          <a:xfrm>
            <a:off x="4388502" y="3136553"/>
            <a:ext cx="3010183" cy="461665"/>
          </a:xfrm>
          <a:prstGeom prst="rect">
            <a:avLst/>
          </a:prstGeom>
          <a:noFill/>
          <a:ln w="9525">
            <a:noFill/>
            <a:miter lim="800000"/>
            <a:headEnd/>
            <a:tailEnd/>
          </a:ln>
        </p:spPr>
        <p:txBody>
          <a:bodyPr wrap="none" anchor="ctr">
            <a:spAutoFit/>
          </a:bodyPr>
          <a:lstStyle/>
          <a:p>
            <a:pPr algn="ctr" eaLnBrk="0" hangingPunct="0"/>
            <a:r>
              <a:rPr lang="en-US" sz="2400" dirty="0">
                <a:solidFill>
                  <a:srgbClr val="0070C0"/>
                </a:solidFill>
                <a:latin typeface="Calibri" pitchFamily="34" charset="0"/>
                <a:cs typeface="Calibri" pitchFamily="34" charset="0"/>
              </a:rPr>
              <a:t>Horizontal Carrier Pipe</a:t>
            </a:r>
          </a:p>
        </p:txBody>
      </p:sp>
      <p:sp>
        <p:nvSpPr>
          <p:cNvPr id="32789" name="Line 21"/>
          <p:cNvSpPr>
            <a:spLocks noChangeShapeType="1"/>
          </p:cNvSpPr>
          <p:nvPr/>
        </p:nvSpPr>
        <p:spPr bwMode="auto">
          <a:xfrm flipH="1" flipV="1">
            <a:off x="3780632" y="2776835"/>
            <a:ext cx="669925" cy="352425"/>
          </a:xfrm>
          <a:prstGeom prst="line">
            <a:avLst/>
          </a:prstGeom>
          <a:noFill/>
          <a:ln w="19050">
            <a:solidFill>
              <a:srgbClr val="000000"/>
            </a:solidFill>
            <a:round/>
            <a:headEnd/>
            <a:tailEnd type="stealth" w="med" len="med"/>
          </a:ln>
        </p:spPr>
        <p:txBody>
          <a:bodyPr wrap="none" anchor="ctr"/>
          <a:lstStyle/>
          <a:p>
            <a:endParaRPr lang="en-GB">
              <a:solidFill>
                <a:prstClr val="black"/>
              </a:solidFill>
            </a:endParaRPr>
          </a:p>
        </p:txBody>
      </p:sp>
      <p:sp>
        <p:nvSpPr>
          <p:cNvPr id="32790" name="Text Box 22"/>
          <p:cNvSpPr txBox="1">
            <a:spLocks noChangeArrowheads="1"/>
          </p:cNvSpPr>
          <p:nvPr/>
        </p:nvSpPr>
        <p:spPr bwMode="auto">
          <a:xfrm>
            <a:off x="2318258" y="3922366"/>
            <a:ext cx="1464247" cy="461665"/>
          </a:xfrm>
          <a:prstGeom prst="rect">
            <a:avLst/>
          </a:prstGeom>
          <a:noFill/>
          <a:ln w="9525">
            <a:noFill/>
            <a:miter lim="800000"/>
            <a:headEnd/>
            <a:tailEnd/>
          </a:ln>
        </p:spPr>
        <p:txBody>
          <a:bodyPr wrap="none" anchor="ctr">
            <a:spAutoFit/>
          </a:bodyPr>
          <a:lstStyle/>
          <a:p>
            <a:pPr algn="ctr" eaLnBrk="0" hangingPunct="0"/>
            <a:r>
              <a:rPr lang="en-US" sz="2400" dirty="0">
                <a:solidFill>
                  <a:srgbClr val="0070C0"/>
                </a:solidFill>
                <a:latin typeface="Calibri" pitchFamily="34" charset="0"/>
                <a:cs typeface="Calibri" pitchFamily="34" charset="0"/>
              </a:rPr>
              <a:t>Downpipe</a:t>
            </a:r>
          </a:p>
        </p:txBody>
      </p:sp>
      <p:sp>
        <p:nvSpPr>
          <p:cNvPr id="32791" name="Text Box 23"/>
          <p:cNvSpPr txBox="1">
            <a:spLocks noChangeArrowheads="1"/>
          </p:cNvSpPr>
          <p:nvPr/>
        </p:nvSpPr>
        <p:spPr bwMode="auto">
          <a:xfrm>
            <a:off x="2395931" y="4866928"/>
            <a:ext cx="1402563" cy="461665"/>
          </a:xfrm>
          <a:prstGeom prst="rect">
            <a:avLst/>
          </a:prstGeom>
          <a:noFill/>
          <a:ln w="9525">
            <a:noFill/>
            <a:miter lim="800000"/>
            <a:headEnd/>
            <a:tailEnd/>
          </a:ln>
        </p:spPr>
        <p:txBody>
          <a:bodyPr wrap="none" anchor="ctr">
            <a:spAutoFit/>
          </a:bodyPr>
          <a:lstStyle/>
          <a:p>
            <a:pPr algn="ctr" eaLnBrk="0" hangingPunct="0"/>
            <a:r>
              <a:rPr lang="en-US" sz="2400" dirty="0">
                <a:solidFill>
                  <a:srgbClr val="0070C0"/>
                </a:solidFill>
                <a:latin typeface="Calibri" pitchFamily="34" charset="0"/>
                <a:cs typeface="Calibri" pitchFamily="34" charset="0"/>
              </a:rPr>
              <a:t>Discharge</a:t>
            </a:r>
          </a:p>
        </p:txBody>
      </p:sp>
      <p:sp>
        <p:nvSpPr>
          <p:cNvPr id="32792" name="Line 24"/>
          <p:cNvSpPr>
            <a:spLocks noChangeShapeType="1"/>
          </p:cNvSpPr>
          <p:nvPr/>
        </p:nvSpPr>
        <p:spPr bwMode="auto">
          <a:xfrm>
            <a:off x="4128294" y="1446510"/>
            <a:ext cx="317500" cy="388938"/>
          </a:xfrm>
          <a:prstGeom prst="line">
            <a:avLst/>
          </a:prstGeom>
          <a:noFill/>
          <a:ln w="19050">
            <a:solidFill>
              <a:srgbClr val="000000"/>
            </a:solidFill>
            <a:round/>
            <a:headEnd/>
            <a:tailEnd type="stealth" w="med" len="med"/>
          </a:ln>
        </p:spPr>
        <p:txBody>
          <a:bodyPr wrap="none" anchor="ctr"/>
          <a:lstStyle/>
          <a:p>
            <a:endParaRPr lang="en-GB">
              <a:solidFill>
                <a:prstClr val="black"/>
              </a:solidFill>
            </a:endParaRPr>
          </a:p>
        </p:txBody>
      </p:sp>
      <p:sp>
        <p:nvSpPr>
          <p:cNvPr id="32793" name="Line 25"/>
          <p:cNvSpPr>
            <a:spLocks noChangeShapeType="1"/>
          </p:cNvSpPr>
          <p:nvPr/>
        </p:nvSpPr>
        <p:spPr bwMode="auto">
          <a:xfrm flipV="1">
            <a:off x="3005932" y="1856085"/>
            <a:ext cx="344487" cy="0"/>
          </a:xfrm>
          <a:prstGeom prst="line">
            <a:avLst/>
          </a:prstGeom>
          <a:noFill/>
          <a:ln w="47625">
            <a:solidFill>
              <a:srgbClr val="000000"/>
            </a:solidFill>
            <a:round/>
            <a:headEnd/>
            <a:tailEnd/>
          </a:ln>
        </p:spPr>
        <p:txBody>
          <a:bodyPr wrap="none" anchor="ctr"/>
          <a:lstStyle/>
          <a:p>
            <a:endParaRPr lang="en-GB">
              <a:solidFill>
                <a:prstClr val="black"/>
              </a:solidFill>
            </a:endParaRPr>
          </a:p>
        </p:txBody>
      </p:sp>
      <p:sp>
        <p:nvSpPr>
          <p:cNvPr id="32794" name="Text Box 26"/>
          <p:cNvSpPr txBox="1">
            <a:spLocks noChangeArrowheads="1"/>
          </p:cNvSpPr>
          <p:nvPr/>
        </p:nvSpPr>
        <p:spPr bwMode="auto">
          <a:xfrm>
            <a:off x="246229" y="1124744"/>
            <a:ext cx="1283941" cy="830997"/>
          </a:xfrm>
          <a:prstGeom prst="rect">
            <a:avLst/>
          </a:prstGeom>
          <a:noFill/>
          <a:ln w="9525">
            <a:noFill/>
            <a:miter lim="800000"/>
            <a:headEnd/>
            <a:tailEnd/>
          </a:ln>
        </p:spPr>
        <p:txBody>
          <a:bodyPr wrap="none" anchor="ctr">
            <a:spAutoFit/>
          </a:bodyPr>
          <a:lstStyle/>
          <a:p>
            <a:pPr algn="ctr" eaLnBrk="0" hangingPunct="0"/>
            <a:r>
              <a:rPr lang="en-US" sz="2400" dirty="0" smtClean="0">
                <a:solidFill>
                  <a:srgbClr val="0070C0"/>
                </a:solidFill>
                <a:latin typeface="Calibri" pitchFamily="34" charset="0"/>
                <a:cs typeface="Calibri" pitchFamily="34" charset="0"/>
              </a:rPr>
              <a:t>Negative</a:t>
            </a:r>
            <a:br>
              <a:rPr lang="en-US" sz="2400" dirty="0" smtClean="0">
                <a:solidFill>
                  <a:srgbClr val="0070C0"/>
                </a:solidFill>
                <a:latin typeface="Calibri" pitchFamily="34" charset="0"/>
                <a:cs typeface="Calibri" pitchFamily="34" charset="0"/>
              </a:rPr>
            </a:br>
            <a:r>
              <a:rPr lang="en-US" sz="2400" dirty="0" smtClean="0">
                <a:solidFill>
                  <a:srgbClr val="0070C0"/>
                </a:solidFill>
                <a:latin typeface="Calibri" pitchFamily="34" charset="0"/>
                <a:cs typeface="Calibri" pitchFamily="34" charset="0"/>
              </a:rPr>
              <a:t>Pressure</a:t>
            </a:r>
            <a:endParaRPr lang="en-US" sz="2400" dirty="0">
              <a:solidFill>
                <a:srgbClr val="0070C0"/>
              </a:solidFill>
              <a:latin typeface="Calibri" pitchFamily="34" charset="0"/>
              <a:cs typeface="Calibri" pitchFamily="34" charset="0"/>
            </a:endParaRPr>
          </a:p>
        </p:txBody>
      </p:sp>
      <p:sp>
        <p:nvSpPr>
          <p:cNvPr id="32795" name="Rectangle 27"/>
          <p:cNvSpPr>
            <a:spLocks noGrp="1" noChangeArrowheads="1"/>
          </p:cNvSpPr>
          <p:nvPr>
            <p:ph type="title"/>
          </p:nvPr>
        </p:nvSpPr>
        <p:spPr>
          <a:xfrm>
            <a:off x="539552" y="188640"/>
            <a:ext cx="8136904" cy="542925"/>
          </a:xfrm>
        </p:spPr>
        <p:txBody>
          <a:bodyPr/>
          <a:lstStyle/>
          <a:p>
            <a:pPr eaLnBrk="1" hangingPunct="1"/>
            <a:r>
              <a:rPr lang="en-GB" sz="4000" kern="1200" dirty="0" smtClean="0">
                <a:solidFill>
                  <a:srgbClr val="0070C0"/>
                </a:solidFill>
                <a:latin typeface="Calibri" pitchFamily="34" charset="0"/>
                <a:ea typeface="+mn-ea"/>
                <a:cs typeface="Calibri" pitchFamily="34" charset="0"/>
              </a:rPr>
              <a:t>Fully Primed Mifab HydroMax System</a:t>
            </a:r>
            <a:endParaRPr lang="en-US" sz="4000" kern="1200" dirty="0" smtClean="0">
              <a:solidFill>
                <a:srgbClr val="0070C0"/>
              </a:solidFill>
              <a:latin typeface="Calibri" pitchFamily="34" charset="0"/>
              <a:ea typeface="+mn-ea"/>
              <a:cs typeface="Calibri" pitchFamily="34" charset="0"/>
            </a:endParaRPr>
          </a:p>
        </p:txBody>
      </p:sp>
      <p:sp>
        <p:nvSpPr>
          <p:cNvPr id="32797" name="Line 29"/>
          <p:cNvSpPr>
            <a:spLocks noChangeShapeType="1"/>
          </p:cNvSpPr>
          <p:nvPr/>
        </p:nvSpPr>
        <p:spPr bwMode="auto">
          <a:xfrm flipV="1">
            <a:off x="5052219" y="1846560"/>
            <a:ext cx="360363" cy="0"/>
          </a:xfrm>
          <a:prstGeom prst="line">
            <a:avLst/>
          </a:prstGeom>
          <a:noFill/>
          <a:ln w="47625">
            <a:solidFill>
              <a:srgbClr val="000000"/>
            </a:solidFill>
            <a:round/>
            <a:headEnd/>
            <a:tailEnd/>
          </a:ln>
        </p:spPr>
        <p:txBody>
          <a:bodyPr wrap="none" anchor="ctr"/>
          <a:lstStyle/>
          <a:p>
            <a:endParaRPr lang="en-GB">
              <a:solidFill>
                <a:prstClr val="black"/>
              </a:solidFill>
            </a:endParaRPr>
          </a:p>
        </p:txBody>
      </p:sp>
      <p:sp>
        <p:nvSpPr>
          <p:cNvPr id="32798" name="Line 30"/>
          <p:cNvSpPr>
            <a:spLocks noChangeShapeType="1"/>
          </p:cNvSpPr>
          <p:nvPr/>
        </p:nvSpPr>
        <p:spPr bwMode="auto">
          <a:xfrm flipV="1">
            <a:off x="7131844" y="1867198"/>
            <a:ext cx="344488" cy="0"/>
          </a:xfrm>
          <a:prstGeom prst="line">
            <a:avLst/>
          </a:prstGeom>
          <a:noFill/>
          <a:ln w="47625">
            <a:solidFill>
              <a:srgbClr val="000000"/>
            </a:solidFill>
            <a:round/>
            <a:headEnd/>
            <a:tailEnd/>
          </a:ln>
        </p:spPr>
        <p:txBody>
          <a:bodyPr wrap="none" anchor="ctr"/>
          <a:lstStyle/>
          <a:p>
            <a:endParaRPr lang="en-GB">
              <a:solidFill>
                <a:prstClr val="black"/>
              </a:solidFill>
            </a:endParaRPr>
          </a:p>
        </p:txBody>
      </p:sp>
      <p:sp>
        <p:nvSpPr>
          <p:cNvPr id="32799" name="Rectangle 30"/>
          <p:cNvSpPr>
            <a:spLocks noChangeArrowheads="1"/>
          </p:cNvSpPr>
          <p:nvPr/>
        </p:nvSpPr>
        <p:spPr bwMode="auto">
          <a:xfrm>
            <a:off x="4371975" y="3861048"/>
            <a:ext cx="4572000" cy="1815882"/>
          </a:xfrm>
          <a:prstGeom prst="rect">
            <a:avLst/>
          </a:prstGeom>
          <a:noFill/>
          <a:ln w="9525">
            <a:noFill/>
            <a:miter lim="800000"/>
            <a:headEnd/>
            <a:tailEnd/>
          </a:ln>
        </p:spPr>
        <p:txBody>
          <a:bodyPr wrap="square">
            <a:spAutoFit/>
          </a:bodyPr>
          <a:lstStyle/>
          <a:p>
            <a:pPr algn="ctr" eaLnBrk="0" hangingPunct="0"/>
            <a:r>
              <a:rPr lang="en-GB" sz="2800" b="1" dirty="0" smtClean="0">
                <a:solidFill>
                  <a:srgbClr val="0070C0"/>
                </a:solidFill>
                <a:latin typeface="Calibri" pitchFamily="34" charset="0"/>
                <a:cs typeface="Calibri" pitchFamily="34" charset="0"/>
              </a:rPr>
              <a:t>The </a:t>
            </a:r>
            <a:r>
              <a:rPr lang="en-GB" sz="2800" b="1" dirty="0">
                <a:solidFill>
                  <a:srgbClr val="0070C0"/>
                </a:solidFill>
                <a:latin typeface="Calibri" pitchFamily="34" charset="0"/>
                <a:cs typeface="Calibri" pitchFamily="34" charset="0"/>
              </a:rPr>
              <a:t>full height of the building provides the energy for this highly efficient Rainwater Drainage Solution</a:t>
            </a:r>
            <a:endParaRPr lang="en-US" sz="2800" b="1" dirty="0">
              <a:solidFill>
                <a:srgbClr val="0070C0"/>
              </a:solidFill>
              <a:latin typeface="Calibri" pitchFamily="34" charset="0"/>
              <a:cs typeface="Calibri" pitchFamily="34" charset="0"/>
            </a:endParaRPr>
          </a:p>
        </p:txBody>
      </p:sp>
      <p:pic>
        <p:nvPicPr>
          <p:cNvPr id="3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 name="Picture 32"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152431796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457200" y="274638"/>
            <a:ext cx="8229600" cy="490066"/>
          </a:xfrm>
        </p:spPr>
        <p:txBody>
          <a:bodyPr>
            <a:normAutofit fontScale="90000"/>
          </a:bodyPr>
          <a:lstStyle/>
          <a:p>
            <a:pPr marL="533400" indent="-533400">
              <a:lnSpc>
                <a:spcPct val="80000"/>
              </a:lnSpc>
              <a:spcBef>
                <a:spcPct val="20000"/>
              </a:spcBef>
            </a:pPr>
            <a:r>
              <a:rPr lang="en-GB" sz="4000" dirty="0" smtClean="0">
                <a:solidFill>
                  <a:srgbClr val="0070C0"/>
                </a:solidFill>
                <a:latin typeface="Calibri" pitchFamily="34" charset="0"/>
                <a:ea typeface="+mn-ea"/>
                <a:cs typeface="Calibri" pitchFamily="34" charset="0"/>
              </a:rPr>
              <a:t>System Comparison</a:t>
            </a:r>
            <a:endParaRPr lang="en-US" sz="4000" dirty="0" smtClean="0">
              <a:solidFill>
                <a:srgbClr val="0070C0"/>
              </a:solidFill>
              <a:latin typeface="Calibri" pitchFamily="34" charset="0"/>
              <a:ea typeface="+mn-ea"/>
              <a:cs typeface="Calibri" pitchFamily="34" charset="0"/>
            </a:endParaRPr>
          </a:p>
        </p:txBody>
      </p:sp>
      <p:pic>
        <p:nvPicPr>
          <p:cNvPr id="36868" name="Picture 28"/>
          <p:cNvPicPr>
            <a:picLocks noChangeAspect="1" noChangeArrowheads="1"/>
          </p:cNvPicPr>
          <p:nvPr/>
        </p:nvPicPr>
        <p:blipFill>
          <a:blip r:embed="rId3" cstate="screen"/>
          <a:srcRect/>
          <a:stretch>
            <a:fillRect/>
          </a:stretch>
        </p:blipFill>
        <p:spPr bwMode="auto">
          <a:xfrm>
            <a:off x="1665288" y="3213418"/>
            <a:ext cx="1320800" cy="2927350"/>
          </a:xfrm>
          <a:prstGeom prst="rect">
            <a:avLst/>
          </a:prstGeom>
          <a:noFill/>
          <a:ln w="9525">
            <a:noFill/>
            <a:miter lim="800000"/>
            <a:headEnd/>
            <a:tailEnd/>
          </a:ln>
        </p:spPr>
      </p:pic>
      <p:grpSp>
        <p:nvGrpSpPr>
          <p:cNvPr id="2" name="Group 36"/>
          <p:cNvGrpSpPr>
            <a:grpSpLocks/>
          </p:cNvGrpSpPr>
          <p:nvPr/>
        </p:nvGrpSpPr>
        <p:grpSpPr bwMode="auto">
          <a:xfrm>
            <a:off x="1620838" y="1816100"/>
            <a:ext cx="1390650" cy="1324868"/>
            <a:chOff x="4820" y="781"/>
            <a:chExt cx="602" cy="594"/>
          </a:xfrm>
        </p:grpSpPr>
        <p:grpSp>
          <p:nvGrpSpPr>
            <p:cNvPr id="3" name="Group 29"/>
            <p:cNvGrpSpPr>
              <a:grpSpLocks/>
            </p:cNvGrpSpPr>
            <p:nvPr/>
          </p:nvGrpSpPr>
          <p:grpSpPr bwMode="auto">
            <a:xfrm>
              <a:off x="4820" y="781"/>
              <a:ext cx="602" cy="594"/>
              <a:chOff x="4820" y="781"/>
              <a:chExt cx="602" cy="594"/>
            </a:xfrm>
          </p:grpSpPr>
          <p:sp>
            <p:nvSpPr>
              <p:cNvPr id="36891" name="Oval 2"/>
              <p:cNvSpPr>
                <a:spLocks noChangeArrowheads="1"/>
              </p:cNvSpPr>
              <p:nvPr/>
            </p:nvSpPr>
            <p:spPr bwMode="auto">
              <a:xfrm>
                <a:off x="4820" y="781"/>
                <a:ext cx="602" cy="594"/>
              </a:xfrm>
              <a:prstGeom prst="ellipse">
                <a:avLst/>
              </a:prstGeom>
              <a:solidFill>
                <a:srgbClr val="0066FF"/>
              </a:solidFill>
              <a:ln w="38100">
                <a:solidFill>
                  <a:srgbClr val="000000"/>
                </a:solidFill>
                <a:round/>
                <a:headEnd/>
                <a:tailEnd/>
              </a:ln>
            </p:spPr>
            <p:txBody>
              <a:bodyPr wrap="none" anchor="ctr"/>
              <a:lstStyle/>
              <a:p>
                <a:pPr algn="ctr"/>
                <a:endParaRPr lang="en-US"/>
              </a:p>
            </p:txBody>
          </p:sp>
          <p:sp>
            <p:nvSpPr>
              <p:cNvPr id="1166339" name="Oval 3"/>
              <p:cNvSpPr>
                <a:spLocks noChangeArrowheads="1"/>
              </p:cNvSpPr>
              <p:nvPr/>
            </p:nvSpPr>
            <p:spPr bwMode="auto">
              <a:xfrm>
                <a:off x="4884" y="834"/>
                <a:ext cx="482" cy="475"/>
              </a:xfrm>
              <a:prstGeom prst="ellipse">
                <a:avLst/>
              </a:prstGeom>
              <a:solidFill>
                <a:schemeClr val="bg1"/>
              </a:solidFill>
              <a:ln w="9525">
                <a:solidFill>
                  <a:srgbClr val="0066FF"/>
                </a:solidFill>
                <a:round/>
                <a:headEnd/>
                <a:tailEnd/>
              </a:ln>
            </p:spPr>
            <p:txBody>
              <a:bodyPr wrap="none" anchor="ctr"/>
              <a:lstStyle/>
              <a:p>
                <a:pPr algn="ctr">
                  <a:defRPr/>
                </a:pPr>
                <a:endParaRPr lang="en-US" sz="1800">
                  <a:effectLst>
                    <a:outerShdw blurRad="38100" dist="38100" dir="2700000" algn="tl">
                      <a:srgbClr val="C0C0C0"/>
                    </a:outerShdw>
                  </a:effectLst>
                </a:endParaRPr>
              </a:p>
            </p:txBody>
          </p:sp>
        </p:grpSp>
        <p:sp>
          <p:nvSpPr>
            <p:cNvPr id="36887" name="AutoShape 30"/>
            <p:cNvSpPr>
              <a:spLocks noChangeArrowheads="1"/>
            </p:cNvSpPr>
            <p:nvPr/>
          </p:nvSpPr>
          <p:spPr bwMode="auto">
            <a:xfrm>
              <a:off x="5002" y="864"/>
              <a:ext cx="281" cy="61"/>
            </a:xfrm>
            <a:prstGeom prst="curvedDownArrow">
              <a:avLst>
                <a:gd name="adj1" fmla="val 92131"/>
                <a:gd name="adj2" fmla="val 184262"/>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36888" name="AutoShape 31"/>
            <p:cNvSpPr>
              <a:spLocks noChangeArrowheads="1"/>
            </p:cNvSpPr>
            <p:nvPr/>
          </p:nvSpPr>
          <p:spPr bwMode="auto">
            <a:xfrm rot="5055178">
              <a:off x="5154" y="1038"/>
              <a:ext cx="281" cy="61"/>
            </a:xfrm>
            <a:prstGeom prst="curvedDownArrow">
              <a:avLst>
                <a:gd name="adj1" fmla="val 92131"/>
                <a:gd name="adj2" fmla="val 184262"/>
                <a:gd name="adj3" fmla="val 33333"/>
              </a:avLst>
            </a:prstGeom>
            <a:solidFill>
              <a:schemeClr val="accent1"/>
            </a:solidFill>
            <a:ln w="9525">
              <a:solidFill>
                <a:schemeClr val="tx1"/>
              </a:solidFill>
              <a:miter lim="800000"/>
              <a:headEnd/>
              <a:tailEnd/>
            </a:ln>
          </p:spPr>
          <p:txBody>
            <a:bodyPr rot="10800000" vert="eaVert" wrap="none" anchor="ctr"/>
            <a:lstStyle/>
            <a:p>
              <a:endParaRPr lang="en-US"/>
            </a:p>
          </p:txBody>
        </p:sp>
        <p:sp>
          <p:nvSpPr>
            <p:cNvPr id="36889" name="AutoShape 32"/>
            <p:cNvSpPr>
              <a:spLocks noChangeArrowheads="1"/>
            </p:cNvSpPr>
            <p:nvPr/>
          </p:nvSpPr>
          <p:spPr bwMode="auto">
            <a:xfrm rot="10800000">
              <a:off x="4970" y="1219"/>
              <a:ext cx="281" cy="61"/>
            </a:xfrm>
            <a:prstGeom prst="curvedDownArrow">
              <a:avLst>
                <a:gd name="adj1" fmla="val 92131"/>
                <a:gd name="adj2" fmla="val 184262"/>
                <a:gd name="adj3" fmla="val 33333"/>
              </a:avLst>
            </a:prstGeom>
            <a:solidFill>
              <a:schemeClr val="accent1"/>
            </a:solidFill>
            <a:ln w="9525">
              <a:solidFill>
                <a:schemeClr val="tx1"/>
              </a:solidFill>
              <a:miter lim="800000"/>
              <a:headEnd/>
              <a:tailEnd/>
            </a:ln>
          </p:spPr>
          <p:txBody>
            <a:bodyPr rot="10800000" wrap="none" anchor="ctr"/>
            <a:lstStyle/>
            <a:p>
              <a:endParaRPr lang="en-US"/>
            </a:p>
          </p:txBody>
        </p:sp>
        <p:sp>
          <p:nvSpPr>
            <p:cNvPr id="36890" name="AutoShape 34"/>
            <p:cNvSpPr>
              <a:spLocks noChangeArrowheads="1"/>
            </p:cNvSpPr>
            <p:nvPr/>
          </p:nvSpPr>
          <p:spPr bwMode="auto">
            <a:xfrm rot="-5400000">
              <a:off x="4803" y="1044"/>
              <a:ext cx="281" cy="61"/>
            </a:xfrm>
            <a:prstGeom prst="curvedDownArrow">
              <a:avLst>
                <a:gd name="adj1" fmla="val 92131"/>
                <a:gd name="adj2" fmla="val 184262"/>
                <a:gd name="adj3" fmla="val 33333"/>
              </a:avLst>
            </a:prstGeom>
            <a:solidFill>
              <a:schemeClr val="accent1"/>
            </a:solidFill>
            <a:ln w="9525">
              <a:solidFill>
                <a:schemeClr val="tx1"/>
              </a:solidFill>
              <a:miter lim="800000"/>
              <a:headEnd/>
              <a:tailEnd/>
            </a:ln>
          </p:spPr>
          <p:txBody>
            <a:bodyPr vert="eaVert" wrap="none" anchor="ctr"/>
            <a:lstStyle/>
            <a:p>
              <a:endParaRPr lang="en-US"/>
            </a:p>
          </p:txBody>
        </p:sp>
      </p:grpSp>
      <p:sp>
        <p:nvSpPr>
          <p:cNvPr id="36870" name="Text Box 35"/>
          <p:cNvSpPr txBox="1">
            <a:spLocks noChangeArrowheads="1"/>
          </p:cNvSpPr>
          <p:nvPr/>
        </p:nvSpPr>
        <p:spPr bwMode="auto">
          <a:xfrm rot="-5400000">
            <a:off x="1913731" y="3896519"/>
            <a:ext cx="733425" cy="274638"/>
          </a:xfrm>
          <a:prstGeom prst="rect">
            <a:avLst/>
          </a:prstGeom>
          <a:noFill/>
          <a:ln w="9525">
            <a:noFill/>
            <a:miter lim="800000"/>
            <a:headEnd/>
            <a:tailEnd/>
          </a:ln>
        </p:spPr>
        <p:txBody>
          <a:bodyPr wrap="none">
            <a:spAutoFit/>
          </a:bodyPr>
          <a:lstStyle/>
          <a:p>
            <a:r>
              <a:rPr lang="en-GB" sz="1200">
                <a:solidFill>
                  <a:srgbClr val="000000"/>
                </a:solidFill>
              </a:rPr>
              <a:t>air core</a:t>
            </a:r>
            <a:endParaRPr lang="en-US" sz="1200">
              <a:solidFill>
                <a:srgbClr val="000000"/>
              </a:solidFill>
            </a:endParaRPr>
          </a:p>
        </p:txBody>
      </p:sp>
      <p:sp>
        <p:nvSpPr>
          <p:cNvPr id="36871" name="Oval 4"/>
          <p:cNvSpPr>
            <a:spLocks noChangeArrowheads="1"/>
          </p:cNvSpPr>
          <p:nvPr/>
        </p:nvSpPr>
        <p:spPr bwMode="auto">
          <a:xfrm>
            <a:off x="6865938" y="2176463"/>
            <a:ext cx="595312" cy="619125"/>
          </a:xfrm>
          <a:prstGeom prst="ellipse">
            <a:avLst/>
          </a:prstGeom>
          <a:solidFill>
            <a:srgbClr val="0066FF"/>
          </a:solidFill>
          <a:ln w="38100">
            <a:solidFill>
              <a:srgbClr val="000000"/>
            </a:solidFill>
            <a:round/>
            <a:headEnd/>
            <a:tailEnd/>
          </a:ln>
        </p:spPr>
        <p:txBody>
          <a:bodyPr wrap="none" anchor="ctr"/>
          <a:lstStyle/>
          <a:p>
            <a:pPr algn="ctr"/>
            <a:endParaRPr lang="en-US"/>
          </a:p>
        </p:txBody>
      </p:sp>
      <p:pic>
        <p:nvPicPr>
          <p:cNvPr id="36872" name="Picture 38"/>
          <p:cNvPicPr>
            <a:picLocks noChangeAspect="1" noChangeArrowheads="1"/>
          </p:cNvPicPr>
          <p:nvPr/>
        </p:nvPicPr>
        <p:blipFill>
          <a:blip r:embed="rId4" cstate="screen"/>
          <a:srcRect/>
          <a:stretch>
            <a:fillRect/>
          </a:stretch>
        </p:blipFill>
        <p:spPr bwMode="auto">
          <a:xfrm>
            <a:off x="6834188" y="3035300"/>
            <a:ext cx="676275" cy="2889250"/>
          </a:xfrm>
          <a:prstGeom prst="rect">
            <a:avLst/>
          </a:prstGeom>
          <a:noFill/>
          <a:ln w="9525">
            <a:noFill/>
            <a:miter lim="800000"/>
            <a:headEnd/>
            <a:tailEnd/>
          </a:ln>
        </p:spPr>
      </p:pic>
      <p:sp>
        <p:nvSpPr>
          <p:cNvPr id="36873" name="Text Box 16"/>
          <p:cNvSpPr txBox="1">
            <a:spLocks noChangeArrowheads="1"/>
          </p:cNvSpPr>
          <p:nvPr/>
        </p:nvSpPr>
        <p:spPr bwMode="auto">
          <a:xfrm>
            <a:off x="6096707" y="1082675"/>
            <a:ext cx="1984069" cy="707886"/>
          </a:xfrm>
          <a:prstGeom prst="rect">
            <a:avLst/>
          </a:prstGeom>
          <a:noFill/>
          <a:ln w="9525">
            <a:noFill/>
            <a:miter lim="800000"/>
            <a:headEnd/>
            <a:tailEnd/>
          </a:ln>
        </p:spPr>
        <p:txBody>
          <a:bodyPr wrap="none">
            <a:spAutoFit/>
          </a:bodyPr>
          <a:lstStyle/>
          <a:p>
            <a:pPr algn="ctr"/>
            <a:r>
              <a:rPr lang="en-GB" sz="2000" dirty="0" smtClean="0">
                <a:solidFill>
                  <a:srgbClr val="0070C0"/>
                </a:solidFill>
                <a:latin typeface="Calibri" pitchFamily="34" charset="0"/>
                <a:cs typeface="Calibri" pitchFamily="34" charset="0"/>
              </a:rPr>
              <a:t>Mifab HydroMax </a:t>
            </a:r>
          </a:p>
          <a:p>
            <a:pPr algn="ctr"/>
            <a:r>
              <a:rPr lang="en-GB" sz="2000" dirty="0" smtClean="0">
                <a:solidFill>
                  <a:srgbClr val="0070C0"/>
                </a:solidFill>
                <a:latin typeface="Calibri" pitchFamily="34" charset="0"/>
                <a:cs typeface="Calibri" pitchFamily="34" charset="0"/>
              </a:rPr>
              <a:t>Siphonic</a:t>
            </a:r>
            <a:endParaRPr lang="en-US" sz="2000" dirty="0">
              <a:solidFill>
                <a:srgbClr val="0070C0"/>
              </a:solidFill>
              <a:latin typeface="Calibri" pitchFamily="34" charset="0"/>
              <a:cs typeface="Calibri" pitchFamily="34" charset="0"/>
            </a:endParaRPr>
          </a:p>
        </p:txBody>
      </p:sp>
      <p:sp>
        <p:nvSpPr>
          <p:cNvPr id="36874" name="Text Box 17"/>
          <p:cNvSpPr txBox="1">
            <a:spLocks noChangeArrowheads="1"/>
          </p:cNvSpPr>
          <p:nvPr/>
        </p:nvSpPr>
        <p:spPr bwMode="auto">
          <a:xfrm>
            <a:off x="1588501" y="1042988"/>
            <a:ext cx="1293624" cy="707886"/>
          </a:xfrm>
          <a:prstGeom prst="rect">
            <a:avLst/>
          </a:prstGeom>
          <a:noFill/>
          <a:ln w="9525">
            <a:noFill/>
            <a:miter lim="800000"/>
            <a:headEnd/>
            <a:tailEnd/>
          </a:ln>
        </p:spPr>
        <p:txBody>
          <a:bodyPr wrap="none">
            <a:spAutoFit/>
          </a:bodyPr>
          <a:lstStyle/>
          <a:p>
            <a:r>
              <a:rPr lang="en-GB" sz="2000" dirty="0" smtClean="0">
                <a:solidFill>
                  <a:srgbClr val="0070C0"/>
                </a:solidFill>
                <a:latin typeface="Calibri" pitchFamily="34" charset="0"/>
                <a:cs typeface="Calibri" pitchFamily="34" charset="0"/>
              </a:rPr>
              <a:t>Traditional</a:t>
            </a:r>
          </a:p>
          <a:p>
            <a:pPr algn="ctr"/>
            <a:r>
              <a:rPr lang="en-GB" sz="2000" dirty="0" smtClean="0">
                <a:solidFill>
                  <a:srgbClr val="0070C0"/>
                </a:solidFill>
                <a:latin typeface="Calibri" pitchFamily="34" charset="0"/>
                <a:cs typeface="Calibri" pitchFamily="34" charset="0"/>
              </a:rPr>
              <a:t>Gravity</a:t>
            </a:r>
            <a:endParaRPr lang="en-US" sz="2000" dirty="0">
              <a:solidFill>
                <a:srgbClr val="0070C0"/>
              </a:solidFill>
              <a:latin typeface="Calibri" pitchFamily="34" charset="0"/>
              <a:cs typeface="Calibri" pitchFamily="34" charset="0"/>
            </a:endParaRPr>
          </a:p>
        </p:txBody>
      </p:sp>
      <p:sp>
        <p:nvSpPr>
          <p:cNvPr id="36875" name="Text Box 35"/>
          <p:cNvSpPr txBox="1">
            <a:spLocks noChangeArrowheads="1"/>
          </p:cNvSpPr>
          <p:nvPr/>
        </p:nvSpPr>
        <p:spPr bwMode="auto">
          <a:xfrm>
            <a:off x="3095625" y="2314575"/>
            <a:ext cx="2408608" cy="400110"/>
          </a:xfrm>
          <a:prstGeom prst="rect">
            <a:avLst/>
          </a:prstGeom>
          <a:noFill/>
          <a:ln w="9525">
            <a:noFill/>
            <a:miter lim="800000"/>
            <a:headEnd/>
            <a:tailEnd/>
          </a:ln>
        </p:spPr>
        <p:txBody>
          <a:bodyPr wrap="none">
            <a:spAutoFit/>
          </a:bodyPr>
          <a:lstStyle/>
          <a:p>
            <a:r>
              <a:rPr lang="en-GB" sz="2000" dirty="0">
                <a:solidFill>
                  <a:srgbClr val="0070C0"/>
                </a:solidFill>
                <a:latin typeface="Calibri" pitchFamily="34" charset="0"/>
                <a:cs typeface="Calibri" pitchFamily="34" charset="0"/>
              </a:rPr>
              <a:t>water in annular flow</a:t>
            </a:r>
            <a:endParaRPr lang="en-US" sz="2000" dirty="0">
              <a:solidFill>
                <a:srgbClr val="0070C0"/>
              </a:solidFill>
              <a:latin typeface="Calibri" pitchFamily="34" charset="0"/>
              <a:cs typeface="Calibri" pitchFamily="34" charset="0"/>
            </a:endParaRPr>
          </a:p>
        </p:txBody>
      </p:sp>
      <p:sp>
        <p:nvSpPr>
          <p:cNvPr id="36876" name="Text Box 35"/>
          <p:cNvSpPr txBox="1">
            <a:spLocks noChangeArrowheads="1"/>
          </p:cNvSpPr>
          <p:nvPr/>
        </p:nvSpPr>
        <p:spPr bwMode="auto">
          <a:xfrm rot="-5400000">
            <a:off x="6841331" y="3753644"/>
            <a:ext cx="581025" cy="274638"/>
          </a:xfrm>
          <a:prstGeom prst="rect">
            <a:avLst/>
          </a:prstGeom>
          <a:noFill/>
          <a:ln w="9525">
            <a:noFill/>
            <a:miter lim="800000"/>
            <a:headEnd/>
            <a:tailEnd/>
          </a:ln>
        </p:spPr>
        <p:txBody>
          <a:bodyPr wrap="none">
            <a:spAutoFit/>
          </a:bodyPr>
          <a:lstStyle/>
          <a:p>
            <a:r>
              <a:rPr lang="en-GB" sz="1200">
                <a:solidFill>
                  <a:srgbClr val="FFFF00"/>
                </a:solidFill>
              </a:rPr>
              <a:t>water</a:t>
            </a:r>
            <a:endParaRPr lang="en-US" sz="1200">
              <a:solidFill>
                <a:srgbClr val="FFFF00"/>
              </a:solidFill>
            </a:endParaRPr>
          </a:p>
        </p:txBody>
      </p:sp>
      <p:sp>
        <p:nvSpPr>
          <p:cNvPr id="36877" name="Text Box 35"/>
          <p:cNvSpPr txBox="1">
            <a:spLocks noChangeArrowheads="1"/>
          </p:cNvSpPr>
          <p:nvPr/>
        </p:nvSpPr>
        <p:spPr bwMode="auto">
          <a:xfrm rot="-5400000">
            <a:off x="2499519" y="4466432"/>
            <a:ext cx="581025" cy="274637"/>
          </a:xfrm>
          <a:prstGeom prst="rect">
            <a:avLst/>
          </a:prstGeom>
          <a:noFill/>
          <a:ln w="9525">
            <a:noFill/>
            <a:miter lim="800000"/>
            <a:headEnd/>
            <a:tailEnd/>
          </a:ln>
        </p:spPr>
        <p:txBody>
          <a:bodyPr wrap="none">
            <a:spAutoFit/>
          </a:bodyPr>
          <a:lstStyle/>
          <a:p>
            <a:r>
              <a:rPr lang="en-GB" sz="1200">
                <a:solidFill>
                  <a:srgbClr val="FFFF00"/>
                </a:solidFill>
              </a:rPr>
              <a:t>water</a:t>
            </a:r>
            <a:endParaRPr lang="en-US" sz="1200">
              <a:solidFill>
                <a:srgbClr val="FFFF00"/>
              </a:solidFill>
            </a:endParaRPr>
          </a:p>
        </p:txBody>
      </p:sp>
      <p:sp>
        <p:nvSpPr>
          <p:cNvPr id="36878" name="Line 24"/>
          <p:cNvSpPr>
            <a:spLocks noChangeShapeType="1"/>
          </p:cNvSpPr>
          <p:nvPr/>
        </p:nvSpPr>
        <p:spPr bwMode="auto">
          <a:xfrm>
            <a:off x="2287588" y="4389438"/>
            <a:ext cx="0" cy="601662"/>
          </a:xfrm>
          <a:prstGeom prst="line">
            <a:avLst/>
          </a:prstGeom>
          <a:noFill/>
          <a:ln w="19050">
            <a:solidFill>
              <a:srgbClr val="000000"/>
            </a:solidFill>
            <a:round/>
            <a:headEnd/>
            <a:tailEnd type="arrow" w="med" len="med"/>
          </a:ln>
        </p:spPr>
        <p:txBody>
          <a:bodyPr/>
          <a:lstStyle/>
          <a:p>
            <a:endParaRPr lang="en-GB"/>
          </a:p>
        </p:txBody>
      </p:sp>
      <p:sp>
        <p:nvSpPr>
          <p:cNvPr id="36879" name="Line 25"/>
          <p:cNvSpPr>
            <a:spLocks noChangeShapeType="1"/>
          </p:cNvSpPr>
          <p:nvPr/>
        </p:nvSpPr>
        <p:spPr bwMode="auto">
          <a:xfrm>
            <a:off x="2805113" y="4865688"/>
            <a:ext cx="0" cy="601662"/>
          </a:xfrm>
          <a:prstGeom prst="line">
            <a:avLst/>
          </a:prstGeom>
          <a:noFill/>
          <a:ln w="19050">
            <a:solidFill>
              <a:srgbClr val="FFFF00"/>
            </a:solidFill>
            <a:round/>
            <a:headEnd/>
            <a:tailEnd type="arrow" w="med" len="med"/>
          </a:ln>
        </p:spPr>
        <p:txBody>
          <a:bodyPr/>
          <a:lstStyle/>
          <a:p>
            <a:endParaRPr lang="en-GB"/>
          </a:p>
        </p:txBody>
      </p:sp>
      <p:sp>
        <p:nvSpPr>
          <p:cNvPr id="36880" name="Line 26"/>
          <p:cNvSpPr>
            <a:spLocks noChangeShapeType="1"/>
          </p:cNvSpPr>
          <p:nvPr/>
        </p:nvSpPr>
        <p:spPr bwMode="auto">
          <a:xfrm>
            <a:off x="1743075" y="4924425"/>
            <a:ext cx="0" cy="601663"/>
          </a:xfrm>
          <a:prstGeom prst="line">
            <a:avLst/>
          </a:prstGeom>
          <a:noFill/>
          <a:ln w="19050">
            <a:solidFill>
              <a:srgbClr val="FFFF00"/>
            </a:solidFill>
            <a:round/>
            <a:headEnd/>
            <a:tailEnd type="arrow" w="med" len="med"/>
          </a:ln>
        </p:spPr>
        <p:txBody>
          <a:bodyPr/>
          <a:lstStyle/>
          <a:p>
            <a:endParaRPr lang="en-GB"/>
          </a:p>
        </p:txBody>
      </p:sp>
      <p:sp>
        <p:nvSpPr>
          <p:cNvPr id="36881" name="Line 27"/>
          <p:cNvSpPr>
            <a:spLocks noChangeShapeType="1"/>
          </p:cNvSpPr>
          <p:nvPr/>
        </p:nvSpPr>
        <p:spPr bwMode="auto">
          <a:xfrm>
            <a:off x="7145338" y="4211638"/>
            <a:ext cx="0" cy="601662"/>
          </a:xfrm>
          <a:prstGeom prst="line">
            <a:avLst/>
          </a:prstGeom>
          <a:noFill/>
          <a:ln w="19050">
            <a:solidFill>
              <a:srgbClr val="FFFF00"/>
            </a:solidFill>
            <a:round/>
            <a:headEnd/>
            <a:tailEnd type="arrow" w="med" len="med"/>
          </a:ln>
        </p:spPr>
        <p:txBody>
          <a:bodyPr/>
          <a:lstStyle/>
          <a:p>
            <a:endParaRPr lang="en-GB"/>
          </a:p>
        </p:txBody>
      </p:sp>
      <p:sp>
        <p:nvSpPr>
          <p:cNvPr id="36882" name="Text Box 35"/>
          <p:cNvSpPr txBox="1">
            <a:spLocks noChangeArrowheads="1"/>
          </p:cNvSpPr>
          <p:nvPr/>
        </p:nvSpPr>
        <p:spPr bwMode="auto">
          <a:xfrm rot="-5400000">
            <a:off x="1488281" y="4479132"/>
            <a:ext cx="581025" cy="274638"/>
          </a:xfrm>
          <a:prstGeom prst="rect">
            <a:avLst/>
          </a:prstGeom>
          <a:noFill/>
          <a:ln w="9525">
            <a:noFill/>
            <a:miter lim="800000"/>
            <a:headEnd/>
            <a:tailEnd/>
          </a:ln>
        </p:spPr>
        <p:txBody>
          <a:bodyPr wrap="none">
            <a:spAutoFit/>
          </a:bodyPr>
          <a:lstStyle/>
          <a:p>
            <a:r>
              <a:rPr lang="en-GB" sz="1200">
                <a:solidFill>
                  <a:srgbClr val="FFFF00"/>
                </a:solidFill>
              </a:rPr>
              <a:t>water</a:t>
            </a:r>
            <a:endParaRPr lang="en-US" sz="1200">
              <a:solidFill>
                <a:srgbClr val="FFFF00"/>
              </a:solidFill>
            </a:endParaRPr>
          </a:p>
        </p:txBody>
      </p:sp>
      <p:sp>
        <p:nvSpPr>
          <p:cNvPr id="36883" name="Text Box 35"/>
          <p:cNvSpPr txBox="1">
            <a:spLocks noChangeArrowheads="1"/>
          </p:cNvSpPr>
          <p:nvPr/>
        </p:nvSpPr>
        <p:spPr bwMode="auto">
          <a:xfrm>
            <a:off x="7497763" y="3811588"/>
            <a:ext cx="792162" cy="707886"/>
          </a:xfrm>
          <a:prstGeom prst="rect">
            <a:avLst/>
          </a:prstGeom>
          <a:noFill/>
          <a:ln w="9525">
            <a:noFill/>
            <a:miter lim="800000"/>
            <a:headEnd/>
            <a:tailEnd/>
          </a:ln>
        </p:spPr>
        <p:txBody>
          <a:bodyPr>
            <a:spAutoFit/>
          </a:bodyPr>
          <a:lstStyle/>
          <a:p>
            <a:r>
              <a:rPr lang="en-GB" sz="2000" dirty="0">
                <a:solidFill>
                  <a:srgbClr val="0070C0"/>
                </a:solidFill>
                <a:latin typeface="Calibri" pitchFamily="34" charset="0"/>
                <a:cs typeface="Calibri" pitchFamily="34" charset="0"/>
              </a:rPr>
              <a:t>No Air </a:t>
            </a:r>
            <a:endParaRPr lang="en-US" sz="2000" dirty="0">
              <a:solidFill>
                <a:srgbClr val="0070C0"/>
              </a:solidFill>
              <a:latin typeface="Calibri" pitchFamily="34" charset="0"/>
              <a:cs typeface="Calibri" pitchFamily="34" charset="0"/>
            </a:endParaRPr>
          </a:p>
        </p:txBody>
      </p:sp>
      <p:sp>
        <p:nvSpPr>
          <p:cNvPr id="36884" name="Text Box 35"/>
          <p:cNvSpPr txBox="1">
            <a:spLocks noChangeArrowheads="1"/>
          </p:cNvSpPr>
          <p:nvPr/>
        </p:nvSpPr>
        <p:spPr bwMode="auto">
          <a:xfrm>
            <a:off x="1938338" y="2300288"/>
            <a:ext cx="733425" cy="274637"/>
          </a:xfrm>
          <a:prstGeom prst="rect">
            <a:avLst/>
          </a:prstGeom>
          <a:noFill/>
          <a:ln w="9525">
            <a:noFill/>
            <a:miter lim="800000"/>
            <a:headEnd/>
            <a:tailEnd/>
          </a:ln>
        </p:spPr>
        <p:txBody>
          <a:bodyPr wrap="none">
            <a:spAutoFit/>
          </a:bodyPr>
          <a:lstStyle/>
          <a:p>
            <a:r>
              <a:rPr lang="en-GB" sz="1200" dirty="0">
                <a:solidFill>
                  <a:srgbClr val="000000"/>
                </a:solidFill>
              </a:rPr>
              <a:t>air core</a:t>
            </a:r>
            <a:endParaRPr lang="en-US" sz="1200" dirty="0">
              <a:solidFill>
                <a:srgbClr val="000000"/>
              </a:solidFill>
            </a:endParaRPr>
          </a:p>
        </p:txBody>
      </p:sp>
      <p:pic>
        <p:nvPicPr>
          <p:cNvPr id="3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07503" y="7664"/>
            <a:ext cx="9034561" cy="5941615"/>
          </a:xfrm>
        </p:spPr>
        <p:txBody>
          <a:bodyPr>
            <a:normAutofit/>
          </a:bodyPr>
          <a:lstStyle/>
          <a:p>
            <a:pPr algn="ctr" eaLnBrk="1" hangingPunct="1">
              <a:buFont typeface="Wingdings" pitchFamily="2" charset="2"/>
              <a:buNone/>
            </a:pPr>
            <a:endParaRPr lang="en-GB" sz="4000" b="1" dirty="0" smtClean="0">
              <a:solidFill>
                <a:srgbClr val="0070C0"/>
              </a:solidFill>
              <a:latin typeface="Calibri" pitchFamily="34" charset="0"/>
              <a:cs typeface="Calibri" pitchFamily="34" charset="0"/>
            </a:endParaRPr>
          </a:p>
          <a:p>
            <a:pPr algn="ctr" eaLnBrk="1" hangingPunct="1">
              <a:buFont typeface="Wingdings" pitchFamily="2" charset="2"/>
              <a:buNone/>
            </a:pPr>
            <a:endParaRPr lang="en-GB" sz="4000" b="1" dirty="0">
              <a:solidFill>
                <a:srgbClr val="0070C0"/>
              </a:solidFill>
              <a:latin typeface="Calibri" pitchFamily="34" charset="0"/>
              <a:cs typeface="Calibri" pitchFamily="34" charset="0"/>
            </a:endParaRPr>
          </a:p>
          <a:p>
            <a:pPr algn="ctr" eaLnBrk="1" hangingPunct="1">
              <a:buFont typeface="Wingdings" pitchFamily="2" charset="2"/>
              <a:buNone/>
            </a:pPr>
            <a:r>
              <a:rPr lang="en-GB" sz="6000" b="1" dirty="0" smtClean="0">
                <a:solidFill>
                  <a:srgbClr val="0070C0"/>
                </a:solidFill>
                <a:latin typeface="Calibri" pitchFamily="34" charset="0"/>
                <a:cs typeface="Calibri" pitchFamily="34" charset="0"/>
              </a:rPr>
              <a:t>Mifab HydroMax®</a:t>
            </a:r>
            <a:endParaRPr lang="en-GB" b="1" dirty="0">
              <a:solidFill>
                <a:srgbClr val="0070C0"/>
              </a:solidFill>
              <a:latin typeface="Calibri" pitchFamily="34" charset="0"/>
              <a:cs typeface="Calibri" pitchFamily="34" charset="0"/>
            </a:endParaRPr>
          </a:p>
          <a:p>
            <a:pPr algn="ctr" eaLnBrk="1" hangingPunct="1">
              <a:buFont typeface="Wingdings" pitchFamily="2" charset="2"/>
              <a:buNone/>
            </a:pPr>
            <a:r>
              <a:rPr lang="en-GB" sz="4800" b="1" dirty="0" smtClean="0">
                <a:solidFill>
                  <a:srgbClr val="0070C0"/>
                </a:solidFill>
                <a:latin typeface="Calibri" pitchFamily="34" charset="0"/>
                <a:cs typeface="Calibri" pitchFamily="34" charset="0"/>
              </a:rPr>
              <a:t>Presentation</a:t>
            </a:r>
          </a:p>
          <a:p>
            <a:pPr algn="ctr" eaLnBrk="1" hangingPunct="1">
              <a:buFont typeface="Wingdings" pitchFamily="2" charset="2"/>
              <a:buNone/>
            </a:pPr>
            <a:endParaRPr lang="en-GB" sz="4800" b="1" dirty="0" smtClean="0">
              <a:solidFill>
                <a:srgbClr val="0070C0"/>
              </a:solidFill>
              <a:latin typeface="Calibri" pitchFamily="34" charset="0"/>
              <a:cs typeface="Calibri" pitchFamily="34" charset="0"/>
            </a:endParaRPr>
          </a:p>
          <a:p>
            <a:pPr marL="266700" indent="0">
              <a:buNone/>
            </a:pPr>
            <a:endParaRPr lang="en-GB" sz="4000" b="1" dirty="0" smtClean="0">
              <a:solidFill>
                <a:srgbClr val="0070C0"/>
              </a:solidFill>
              <a:latin typeface="Calibri" pitchFamily="34" charset="0"/>
              <a:cs typeface="Calibri" pitchFamily="34" charset="0"/>
            </a:endParaRPr>
          </a:p>
          <a:p>
            <a:pPr marL="266700" indent="0">
              <a:buNone/>
            </a:pPr>
            <a:endParaRPr lang="en-GB" sz="2400" b="1" dirty="0">
              <a:solidFill>
                <a:srgbClr val="0070C0"/>
              </a:solidFill>
              <a:latin typeface="Calibri" pitchFamily="34" charset="0"/>
              <a:cs typeface="Calibri" pitchFamily="34" charset="0"/>
            </a:endParaRPr>
          </a:p>
          <a:p>
            <a:pPr marL="266700" indent="0">
              <a:buNone/>
            </a:pPr>
            <a:r>
              <a:rPr lang="en-GB" sz="2400" b="1" dirty="0" smtClean="0">
                <a:solidFill>
                  <a:srgbClr val="0070C0"/>
                </a:solidFill>
                <a:latin typeface="Calibri" pitchFamily="34" charset="0"/>
                <a:cs typeface="Calibri" pitchFamily="34" charset="0"/>
              </a:rPr>
              <a:t>Presentation by Michael Whiteside, President, Mifab Inc.</a:t>
            </a:r>
          </a:p>
          <a:p>
            <a:pPr marL="266700" indent="0" eaLnBrk="1" hangingPunct="1">
              <a:buNone/>
            </a:pPr>
            <a:endParaRPr lang="en-GB" sz="2400" b="1" dirty="0" smtClean="0">
              <a:solidFill>
                <a:srgbClr val="0070C0"/>
              </a:solidFill>
              <a:latin typeface="Calibri" pitchFamily="34" charset="0"/>
              <a:cs typeface="Calibri" pitchFamily="34" charset="0"/>
            </a:endParaRPr>
          </a:p>
          <a:p>
            <a:pPr marL="266700" indent="0" eaLnBrk="1" hangingPunct="1">
              <a:buNone/>
            </a:pPr>
            <a:endParaRPr lang="en-GB" sz="2400" b="1" dirty="0">
              <a:solidFill>
                <a:srgbClr val="0070C0"/>
              </a:solidFill>
              <a:latin typeface="Calibri" pitchFamily="34" charset="0"/>
              <a:cs typeface="Calibri" pitchFamily="34" charset="0"/>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950346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1"/>
          </p:nvPr>
        </p:nvSpPr>
        <p:spPr>
          <a:xfrm>
            <a:off x="0" y="1"/>
            <a:ext cx="9036496" cy="1988840"/>
          </a:xfrm>
        </p:spPr>
        <p:txBody>
          <a:bodyPr/>
          <a:lstStyle/>
          <a:p>
            <a:pPr algn="ctr" eaLnBrk="1" hangingPunct="1">
              <a:buFont typeface="Wingdings" pitchFamily="2" charset="2"/>
              <a:buNone/>
            </a:pPr>
            <a:r>
              <a:rPr lang="en-GB" sz="4000" b="1" dirty="0" smtClean="0">
                <a:solidFill>
                  <a:srgbClr val="0070C0"/>
                </a:solidFill>
                <a:latin typeface="Calibri" pitchFamily="34" charset="0"/>
                <a:cs typeface="Calibri" pitchFamily="34" charset="0"/>
                <a:hlinkClick r:id="rId4"/>
              </a:rPr>
              <a:t>Mifab HydroMax™</a:t>
            </a:r>
            <a:br>
              <a:rPr lang="en-GB" sz="4000" b="1" dirty="0" smtClean="0">
                <a:solidFill>
                  <a:srgbClr val="0070C0"/>
                </a:solidFill>
                <a:latin typeface="Calibri" pitchFamily="34" charset="0"/>
                <a:cs typeface="Calibri" pitchFamily="34" charset="0"/>
                <a:hlinkClick r:id="rId4"/>
              </a:rPr>
            </a:br>
            <a:r>
              <a:rPr lang="en-GB" sz="4000" b="1" dirty="0" smtClean="0">
                <a:solidFill>
                  <a:srgbClr val="0070C0"/>
                </a:solidFill>
                <a:latin typeface="Calibri" pitchFamily="34" charset="0"/>
                <a:cs typeface="Calibri" pitchFamily="34" charset="0"/>
                <a:hlinkClick r:id="rId4"/>
              </a:rPr>
              <a:t>Siphonic Roof Drainage Videos</a:t>
            </a:r>
            <a:r>
              <a:rPr lang="en-GB" sz="4000" b="1" dirty="0">
                <a:solidFill>
                  <a:srgbClr val="0070C0"/>
                </a:solidFill>
                <a:latin typeface="Calibri" pitchFamily="34" charset="0"/>
                <a:cs typeface="Calibri" pitchFamily="34" charset="0"/>
              </a:rPr>
              <a:t/>
            </a:r>
            <a:br>
              <a:rPr lang="en-GB" sz="4000" b="1" dirty="0">
                <a:solidFill>
                  <a:srgbClr val="0070C0"/>
                </a:solidFill>
                <a:latin typeface="Calibri" pitchFamily="34" charset="0"/>
                <a:cs typeface="Calibri" pitchFamily="34" charset="0"/>
              </a:rPr>
            </a:br>
            <a:r>
              <a:rPr lang="en-GB" sz="1400" b="1" dirty="0" smtClean="0">
                <a:solidFill>
                  <a:srgbClr val="0070C0"/>
                </a:solidFill>
                <a:latin typeface="Calibri" pitchFamily="34" charset="0"/>
                <a:cs typeface="Calibri" pitchFamily="34" charset="0"/>
              </a:rPr>
              <a:t/>
            </a:r>
            <a:br>
              <a:rPr lang="en-GB" sz="14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(these can be viewed at </a:t>
            </a:r>
            <a:r>
              <a:rPr lang="en-GB" sz="2800" b="1" dirty="0" smtClean="0">
                <a:solidFill>
                  <a:srgbClr val="0070C0"/>
                </a:solidFill>
                <a:latin typeface="Calibri" pitchFamily="34" charset="0"/>
                <a:cs typeface="Calibri" pitchFamily="34" charset="0"/>
                <a:hlinkClick r:id="rId4"/>
              </a:rPr>
              <a:t>www.hydromax.com</a:t>
            </a:r>
            <a:r>
              <a:rPr lang="en-GB" sz="2800" b="1" dirty="0" smtClean="0">
                <a:solidFill>
                  <a:srgbClr val="0070C0"/>
                </a:solidFill>
                <a:latin typeface="Calibri" pitchFamily="34" charset="0"/>
                <a:cs typeface="Calibri" pitchFamily="34" charset="0"/>
              </a:rPr>
              <a:t> )</a:t>
            </a:r>
          </a:p>
        </p:txBody>
      </p:sp>
      <p:pic>
        <p:nvPicPr>
          <p:cNvPr id="303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5173" y="1966607"/>
            <a:ext cx="4968552" cy="4174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Oval 1"/>
          <p:cNvSpPr/>
          <p:nvPr/>
        </p:nvSpPr>
        <p:spPr>
          <a:xfrm>
            <a:off x="4139952" y="4221088"/>
            <a:ext cx="1676345" cy="1584176"/>
          </a:xfrm>
          <a:prstGeom prst="ellipse">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MIFAB-Hydromax 8.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custDataLst>
      <p:tags r:id="rId1"/>
    </p:custDataLst>
    <p:extLst>
      <p:ext uri="{BB962C8B-B14F-4D97-AF65-F5344CB8AC3E}">
        <p14:creationId xmlns:p14="http://schemas.microsoft.com/office/powerpoint/2010/main" val="2516098748"/>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285875"/>
            <a:ext cx="5419052" cy="33647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08323" name="Line 3"/>
          <p:cNvSpPr>
            <a:spLocks noChangeShapeType="1"/>
          </p:cNvSpPr>
          <p:nvPr/>
        </p:nvSpPr>
        <p:spPr bwMode="auto">
          <a:xfrm flipH="1">
            <a:off x="5363915" y="1338671"/>
            <a:ext cx="244475" cy="558800"/>
          </a:xfrm>
          <a:prstGeom prst="line">
            <a:avLst/>
          </a:prstGeom>
          <a:noFill/>
          <a:ln w="38100">
            <a:solidFill>
              <a:srgbClr val="000000"/>
            </a:solidFill>
            <a:round/>
            <a:headEnd/>
            <a:tailEnd type="triangle" w="med" len="med"/>
          </a:ln>
        </p:spPr>
        <p:txBody>
          <a:bodyPr/>
          <a:lstStyle/>
          <a:p>
            <a:endParaRPr lang="en-GB"/>
          </a:p>
        </p:txBody>
      </p:sp>
      <p:sp>
        <p:nvSpPr>
          <p:cNvPr id="1208324" name="Line 4"/>
          <p:cNvSpPr>
            <a:spLocks noChangeShapeType="1"/>
          </p:cNvSpPr>
          <p:nvPr/>
        </p:nvSpPr>
        <p:spPr bwMode="auto">
          <a:xfrm flipV="1">
            <a:off x="4860032" y="3861048"/>
            <a:ext cx="71920" cy="802602"/>
          </a:xfrm>
          <a:prstGeom prst="line">
            <a:avLst/>
          </a:prstGeom>
          <a:noFill/>
          <a:ln w="38100">
            <a:solidFill>
              <a:srgbClr val="000000"/>
            </a:solidFill>
            <a:round/>
            <a:headEnd/>
            <a:tailEnd type="triangle" w="med" len="med"/>
          </a:ln>
        </p:spPr>
        <p:txBody>
          <a:bodyPr/>
          <a:lstStyle/>
          <a:p>
            <a:endParaRPr lang="en-GB"/>
          </a:p>
        </p:txBody>
      </p:sp>
      <p:sp>
        <p:nvSpPr>
          <p:cNvPr id="1208325" name="Rectangle 5"/>
          <p:cNvSpPr>
            <a:spLocks noChangeArrowheads="1"/>
          </p:cNvSpPr>
          <p:nvPr/>
        </p:nvSpPr>
        <p:spPr bwMode="auto">
          <a:xfrm>
            <a:off x="4932040" y="976253"/>
            <a:ext cx="3671887" cy="400110"/>
          </a:xfrm>
          <a:prstGeom prst="rect">
            <a:avLst/>
          </a:prstGeom>
          <a:noFill/>
          <a:ln w="9525">
            <a:noFill/>
            <a:miter lim="800000"/>
            <a:headEnd/>
            <a:tailEnd/>
          </a:ln>
        </p:spPr>
        <p:txBody>
          <a:bodyPr anchor="ctr">
            <a:spAutoFit/>
          </a:bodyPr>
          <a:lstStyle/>
          <a:p>
            <a:pPr algn="r"/>
            <a:r>
              <a:rPr lang="en-GB" sz="2000" dirty="0" smtClean="0">
                <a:solidFill>
                  <a:srgbClr val="0070C0"/>
                </a:solidFill>
                <a:latin typeface="Calibri" pitchFamily="34" charset="0"/>
                <a:cs typeface="Calibri" pitchFamily="34" charset="0"/>
              </a:rPr>
              <a:t>Low Performance </a:t>
            </a:r>
            <a:r>
              <a:rPr lang="en-GB" sz="2000" dirty="0">
                <a:solidFill>
                  <a:srgbClr val="0070C0"/>
                </a:solidFill>
                <a:latin typeface="Calibri" pitchFamily="34" charset="0"/>
                <a:cs typeface="Calibri" pitchFamily="34" charset="0"/>
              </a:rPr>
              <a:t>Roof Drains</a:t>
            </a:r>
            <a:endParaRPr lang="en-US" sz="2000" dirty="0">
              <a:solidFill>
                <a:srgbClr val="0070C0"/>
              </a:solidFill>
              <a:latin typeface="Calibri" pitchFamily="34" charset="0"/>
              <a:cs typeface="Calibri" pitchFamily="34" charset="0"/>
            </a:endParaRPr>
          </a:p>
        </p:txBody>
      </p:sp>
      <p:sp>
        <p:nvSpPr>
          <p:cNvPr id="35846" name="Rectangle 6"/>
          <p:cNvSpPr>
            <a:spLocks noChangeArrowheads="1"/>
          </p:cNvSpPr>
          <p:nvPr/>
        </p:nvSpPr>
        <p:spPr bwMode="auto">
          <a:xfrm>
            <a:off x="539750" y="1844675"/>
            <a:ext cx="9144000" cy="0"/>
          </a:xfrm>
          <a:prstGeom prst="rect">
            <a:avLst/>
          </a:prstGeom>
          <a:noFill/>
          <a:ln w="9525">
            <a:noFill/>
            <a:miter lim="800000"/>
            <a:headEnd/>
            <a:tailEnd/>
          </a:ln>
        </p:spPr>
        <p:txBody>
          <a:bodyPr wrap="none" anchor="ctr">
            <a:spAutoFit/>
          </a:bodyPr>
          <a:lstStyle/>
          <a:p>
            <a:pPr algn="ctr"/>
            <a:endParaRPr lang="en-US"/>
          </a:p>
        </p:txBody>
      </p:sp>
      <p:sp>
        <p:nvSpPr>
          <p:cNvPr id="1208327" name="Rectangle 7"/>
          <p:cNvSpPr>
            <a:spLocks noChangeArrowheads="1"/>
          </p:cNvSpPr>
          <p:nvPr/>
        </p:nvSpPr>
        <p:spPr bwMode="auto">
          <a:xfrm>
            <a:off x="2771800" y="4663650"/>
            <a:ext cx="4932362" cy="707886"/>
          </a:xfrm>
          <a:prstGeom prst="rect">
            <a:avLst/>
          </a:prstGeom>
          <a:noFill/>
          <a:ln w="9525">
            <a:noFill/>
            <a:miter lim="800000"/>
            <a:headEnd/>
            <a:tailEnd/>
          </a:ln>
        </p:spPr>
        <p:txBody>
          <a:bodyPr anchor="ctr">
            <a:spAutoFit/>
          </a:bodyPr>
          <a:lstStyle/>
          <a:p>
            <a:r>
              <a:rPr lang="en-GB" sz="2000" dirty="0" smtClean="0">
                <a:solidFill>
                  <a:srgbClr val="0070C0"/>
                </a:solidFill>
                <a:latin typeface="Calibri" pitchFamily="34" charset="0"/>
                <a:cs typeface="Calibri" pitchFamily="34" charset="0"/>
              </a:rPr>
              <a:t>Significant Below Grade Drainage Network</a:t>
            </a:r>
            <a:br>
              <a:rPr lang="en-GB" sz="2000" dirty="0" smtClean="0">
                <a:solidFill>
                  <a:srgbClr val="0070C0"/>
                </a:solidFill>
                <a:latin typeface="Calibri" pitchFamily="34" charset="0"/>
                <a:cs typeface="Calibri" pitchFamily="34" charset="0"/>
              </a:rPr>
            </a:br>
            <a:r>
              <a:rPr lang="en-GB" sz="2000" dirty="0" smtClean="0">
                <a:solidFill>
                  <a:srgbClr val="0070C0"/>
                </a:solidFill>
                <a:latin typeface="Calibri" pitchFamily="34" charset="0"/>
                <a:cs typeface="Calibri" pitchFamily="34" charset="0"/>
              </a:rPr>
              <a:t>(Expensive &amp; time consuming trench work)</a:t>
            </a:r>
            <a:endParaRPr lang="en-US" sz="2000" dirty="0">
              <a:solidFill>
                <a:srgbClr val="0070C0"/>
              </a:solidFill>
              <a:latin typeface="Calibri" pitchFamily="34" charset="0"/>
              <a:cs typeface="Calibri" pitchFamily="34" charset="0"/>
            </a:endParaRPr>
          </a:p>
        </p:txBody>
      </p:sp>
      <p:sp>
        <p:nvSpPr>
          <p:cNvPr id="35848" name="Rectangle 8"/>
          <p:cNvSpPr>
            <a:spLocks noChangeArrowheads="1"/>
          </p:cNvSpPr>
          <p:nvPr/>
        </p:nvSpPr>
        <p:spPr bwMode="auto">
          <a:xfrm>
            <a:off x="1979712" y="5378600"/>
            <a:ext cx="6120680" cy="707886"/>
          </a:xfrm>
          <a:prstGeom prst="rect">
            <a:avLst/>
          </a:prstGeom>
          <a:noFill/>
          <a:ln w="9525">
            <a:noFill/>
            <a:miter lim="800000"/>
            <a:headEnd/>
            <a:tailEnd/>
          </a:ln>
        </p:spPr>
        <p:txBody>
          <a:bodyPr wrap="square" anchor="ctr">
            <a:spAutoFit/>
          </a:bodyPr>
          <a:lstStyle/>
          <a:p>
            <a:pPr algn="ctr"/>
            <a:r>
              <a:rPr lang="en-GB" sz="2000" dirty="0" smtClean="0">
                <a:solidFill>
                  <a:srgbClr val="0070C0"/>
                </a:solidFill>
                <a:latin typeface="Calibri" pitchFamily="34" charset="0"/>
                <a:cs typeface="Calibri" pitchFamily="34" charset="0"/>
              </a:rPr>
              <a:t>Difficult to Route </a:t>
            </a:r>
            <a:r>
              <a:rPr lang="en-GB" sz="2000" dirty="0">
                <a:solidFill>
                  <a:srgbClr val="0070C0"/>
                </a:solidFill>
                <a:latin typeface="Calibri" pitchFamily="34" charset="0"/>
                <a:cs typeface="Calibri" pitchFamily="34" charset="0"/>
              </a:rPr>
              <a:t>to </a:t>
            </a:r>
            <a:r>
              <a:rPr lang="en-GB" sz="2000" dirty="0" smtClean="0">
                <a:solidFill>
                  <a:srgbClr val="0070C0"/>
                </a:solidFill>
                <a:latin typeface="Calibri" pitchFamily="34" charset="0"/>
                <a:cs typeface="Calibri" pitchFamily="34" charset="0"/>
              </a:rPr>
              <a:t>Pipework to Attenuation/Retention Ponds or Rainwater Harvesting</a:t>
            </a:r>
            <a:endParaRPr lang="en-US" sz="2000" b="0" dirty="0"/>
          </a:p>
        </p:txBody>
      </p:sp>
      <p:sp>
        <p:nvSpPr>
          <p:cNvPr id="1208329" name="Line 9"/>
          <p:cNvSpPr>
            <a:spLocks noChangeShapeType="1"/>
          </p:cNvSpPr>
          <p:nvPr/>
        </p:nvSpPr>
        <p:spPr bwMode="auto">
          <a:xfrm flipH="1" flipV="1">
            <a:off x="4139951" y="3112403"/>
            <a:ext cx="2379869" cy="261089"/>
          </a:xfrm>
          <a:prstGeom prst="line">
            <a:avLst/>
          </a:prstGeom>
          <a:noFill/>
          <a:ln w="38100">
            <a:solidFill>
              <a:srgbClr val="000000"/>
            </a:solidFill>
            <a:round/>
            <a:headEnd/>
            <a:tailEnd type="triangle" w="med" len="med"/>
          </a:ln>
        </p:spPr>
        <p:txBody>
          <a:bodyPr/>
          <a:lstStyle/>
          <a:p>
            <a:endParaRPr lang="en-GB"/>
          </a:p>
        </p:txBody>
      </p:sp>
      <p:sp>
        <p:nvSpPr>
          <p:cNvPr id="1208330" name="Rectangle 10"/>
          <p:cNvSpPr>
            <a:spLocks noChangeArrowheads="1"/>
          </p:cNvSpPr>
          <p:nvPr/>
        </p:nvSpPr>
        <p:spPr bwMode="auto">
          <a:xfrm>
            <a:off x="6473783" y="3112403"/>
            <a:ext cx="2490705" cy="907941"/>
          </a:xfrm>
          <a:prstGeom prst="rect">
            <a:avLst/>
          </a:prstGeom>
          <a:noFill/>
          <a:ln w="9525">
            <a:noFill/>
            <a:miter lim="800000"/>
            <a:headEnd/>
            <a:tailEnd/>
          </a:ln>
        </p:spPr>
        <p:txBody>
          <a:bodyPr wrap="square" anchor="ctr">
            <a:spAutoFit/>
          </a:bodyPr>
          <a:lstStyle/>
          <a:p>
            <a:r>
              <a:rPr lang="en-GB" sz="2000" dirty="0" smtClean="0">
                <a:solidFill>
                  <a:srgbClr val="0070C0"/>
                </a:solidFill>
                <a:latin typeface="Calibri" pitchFamily="34" charset="0"/>
                <a:cs typeface="Calibri" pitchFamily="34" charset="0"/>
              </a:rPr>
              <a:t>Drainage </a:t>
            </a:r>
            <a:endParaRPr lang="en-GB" sz="2000" dirty="0">
              <a:solidFill>
                <a:srgbClr val="0070C0"/>
              </a:solidFill>
              <a:latin typeface="Calibri" pitchFamily="34" charset="0"/>
              <a:cs typeface="Calibri" pitchFamily="34" charset="0"/>
            </a:endParaRPr>
          </a:p>
          <a:p>
            <a:r>
              <a:rPr lang="en-GB" sz="2000" dirty="0">
                <a:solidFill>
                  <a:srgbClr val="0070C0"/>
                </a:solidFill>
                <a:latin typeface="Calibri" pitchFamily="34" charset="0"/>
                <a:cs typeface="Calibri" pitchFamily="34" charset="0"/>
              </a:rPr>
              <a:t>Under </a:t>
            </a:r>
            <a:r>
              <a:rPr lang="en-GB" sz="2000" dirty="0" smtClean="0">
                <a:solidFill>
                  <a:srgbClr val="0070C0"/>
                </a:solidFill>
                <a:latin typeface="Calibri" pitchFamily="34" charset="0"/>
                <a:cs typeface="Calibri" pitchFamily="34" charset="0"/>
              </a:rPr>
              <a:t>Building Floor</a:t>
            </a:r>
            <a:r>
              <a:rPr lang="en-GB" sz="900" b="0" dirty="0">
                <a:cs typeface="Times New Roman" pitchFamily="18" charset="0"/>
              </a:rPr>
              <a:t>	</a:t>
            </a:r>
            <a:r>
              <a:rPr lang="en-US" sz="1300" b="0" dirty="0"/>
              <a:t> </a:t>
            </a:r>
            <a:endParaRPr lang="en-US" sz="2000" b="0" dirty="0"/>
          </a:p>
        </p:txBody>
      </p:sp>
      <p:sp>
        <p:nvSpPr>
          <p:cNvPr id="1208331" name="Rectangle 11"/>
          <p:cNvSpPr>
            <a:spLocks noChangeArrowheads="1"/>
          </p:cNvSpPr>
          <p:nvPr/>
        </p:nvSpPr>
        <p:spPr bwMode="auto">
          <a:xfrm>
            <a:off x="0" y="3889263"/>
            <a:ext cx="2498676" cy="907941"/>
          </a:xfrm>
          <a:prstGeom prst="rect">
            <a:avLst/>
          </a:prstGeom>
          <a:noFill/>
          <a:ln w="9525">
            <a:noFill/>
            <a:miter lim="800000"/>
            <a:headEnd/>
            <a:tailEnd/>
          </a:ln>
        </p:spPr>
        <p:txBody>
          <a:bodyPr wrap="square" anchor="ctr">
            <a:spAutoFit/>
          </a:bodyPr>
          <a:lstStyle/>
          <a:p>
            <a:r>
              <a:rPr lang="en-GB" sz="2000" dirty="0" smtClean="0">
                <a:solidFill>
                  <a:srgbClr val="0070C0"/>
                </a:solidFill>
                <a:latin typeface="Calibri" pitchFamily="34" charset="0"/>
                <a:cs typeface="Calibri" pitchFamily="34" charset="0"/>
              </a:rPr>
              <a:t>Many Downpipes </a:t>
            </a:r>
            <a:endParaRPr lang="en-GB" sz="2000" dirty="0">
              <a:solidFill>
                <a:srgbClr val="0070C0"/>
              </a:solidFill>
              <a:latin typeface="Calibri" pitchFamily="34" charset="0"/>
              <a:cs typeface="Calibri" pitchFamily="34" charset="0"/>
            </a:endParaRPr>
          </a:p>
          <a:p>
            <a:r>
              <a:rPr lang="en-GB" sz="2000" dirty="0" smtClean="0">
                <a:solidFill>
                  <a:srgbClr val="0070C0"/>
                </a:solidFill>
                <a:latin typeface="Calibri" pitchFamily="34" charset="0"/>
                <a:cs typeface="Calibri" pitchFamily="34" charset="0"/>
              </a:rPr>
              <a:t>Inflexible Positioning</a:t>
            </a:r>
            <a:r>
              <a:rPr lang="en-GB" sz="900" b="0" dirty="0">
                <a:cs typeface="Times New Roman" pitchFamily="18" charset="0"/>
              </a:rPr>
              <a:t>	</a:t>
            </a:r>
            <a:r>
              <a:rPr lang="en-US" sz="1300" b="0" dirty="0"/>
              <a:t> </a:t>
            </a:r>
            <a:endParaRPr lang="en-US" sz="2000" b="0" dirty="0"/>
          </a:p>
        </p:txBody>
      </p:sp>
      <p:sp>
        <p:nvSpPr>
          <p:cNvPr id="35852" name="Rectangle 12"/>
          <p:cNvSpPr>
            <a:spLocks noGrp="1" noChangeArrowheads="1"/>
          </p:cNvSpPr>
          <p:nvPr>
            <p:ph type="title"/>
          </p:nvPr>
        </p:nvSpPr>
        <p:spPr>
          <a:xfrm>
            <a:off x="107504" y="30163"/>
            <a:ext cx="8733284" cy="836612"/>
          </a:xfrm>
        </p:spPr>
        <p:txBody>
          <a:bodyPr/>
          <a:lstStyle/>
          <a:p>
            <a:pPr marL="533400" indent="-533400">
              <a:lnSpc>
                <a:spcPct val="80000"/>
              </a:lnSpc>
              <a:spcBef>
                <a:spcPct val="20000"/>
              </a:spcBef>
            </a:pPr>
            <a:r>
              <a:rPr lang="en-GB" sz="4000" dirty="0" smtClean="0">
                <a:solidFill>
                  <a:srgbClr val="0070C0"/>
                </a:solidFill>
                <a:latin typeface="Calibri" pitchFamily="34" charset="0"/>
                <a:ea typeface="+mn-ea"/>
                <a:cs typeface="Calibri" pitchFamily="34" charset="0"/>
              </a:rPr>
              <a:t>Traditional Gravity Roof Drainage System</a:t>
            </a:r>
            <a:endParaRPr lang="en-US" sz="4000" dirty="0" smtClean="0">
              <a:solidFill>
                <a:srgbClr val="0070C0"/>
              </a:solidFill>
              <a:latin typeface="Calibri" pitchFamily="34" charset="0"/>
              <a:ea typeface="+mn-ea"/>
              <a:cs typeface="Calibri" pitchFamily="34" charset="0"/>
            </a:endParaRPr>
          </a:p>
        </p:txBody>
      </p:sp>
      <p:sp>
        <p:nvSpPr>
          <p:cNvPr id="15" name="Line 3"/>
          <p:cNvSpPr>
            <a:spLocks noChangeShapeType="1"/>
          </p:cNvSpPr>
          <p:nvPr/>
        </p:nvSpPr>
        <p:spPr bwMode="auto">
          <a:xfrm flipH="1">
            <a:off x="4499991" y="1285875"/>
            <a:ext cx="863923" cy="558800"/>
          </a:xfrm>
          <a:prstGeom prst="line">
            <a:avLst/>
          </a:prstGeom>
          <a:noFill/>
          <a:ln w="38100">
            <a:solidFill>
              <a:srgbClr val="000000"/>
            </a:solidFill>
            <a:round/>
            <a:headEnd/>
            <a:tailEnd type="triangle" w="med" len="med"/>
          </a:ln>
        </p:spPr>
        <p:txBody>
          <a:bodyPr/>
          <a:lstStyle/>
          <a:p>
            <a:endParaRPr lang="en-GB"/>
          </a:p>
        </p:txBody>
      </p:sp>
      <p:sp>
        <p:nvSpPr>
          <p:cNvPr id="16" name="Line 4"/>
          <p:cNvSpPr>
            <a:spLocks noChangeShapeType="1"/>
          </p:cNvSpPr>
          <p:nvPr/>
        </p:nvSpPr>
        <p:spPr bwMode="auto">
          <a:xfrm flipH="1" flipV="1">
            <a:off x="2771800" y="4077071"/>
            <a:ext cx="216024" cy="720133"/>
          </a:xfrm>
          <a:prstGeom prst="line">
            <a:avLst/>
          </a:prstGeom>
          <a:noFill/>
          <a:ln w="38100">
            <a:solidFill>
              <a:srgbClr val="000000"/>
            </a:solidFill>
            <a:round/>
            <a:headEnd/>
            <a:tailEnd type="triangle" w="med" len="med"/>
          </a:ln>
        </p:spPr>
        <p:txBody>
          <a:bodyPr/>
          <a:lstStyle/>
          <a:p>
            <a:endParaRPr lang="en-GB"/>
          </a:p>
        </p:txBody>
      </p:sp>
      <p:pic>
        <p:nvPicPr>
          <p:cNvPr id="17" name="Picture 16"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6142236"/>
            <a:ext cx="2483768" cy="671140"/>
          </a:xfrm>
          <a:prstGeom prst="rect">
            <a:avLst/>
          </a:prstGeom>
        </p:spPr>
      </p:pic>
    </p:spTree>
    <p:extLst>
      <p:ext uri="{BB962C8B-B14F-4D97-AF65-F5344CB8AC3E}">
        <p14:creationId xmlns:p14="http://schemas.microsoft.com/office/powerpoint/2010/main" val="1493530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08323"/>
                                        </p:tgtEl>
                                        <p:attrNameLst>
                                          <p:attrName>style.visibility</p:attrName>
                                        </p:attrNameLst>
                                      </p:cBhvr>
                                      <p:to>
                                        <p:strVal val="visible"/>
                                      </p:to>
                                    </p:set>
                                    <p:anim calcmode="lin" valueType="num">
                                      <p:cBhvr additive="base">
                                        <p:cTn id="7" dur="1000" fill="hold"/>
                                        <p:tgtEl>
                                          <p:spTgt spid="1208323"/>
                                        </p:tgtEl>
                                        <p:attrNameLst>
                                          <p:attrName>ppt_x</p:attrName>
                                        </p:attrNameLst>
                                      </p:cBhvr>
                                      <p:tavLst>
                                        <p:tav tm="0">
                                          <p:val>
                                            <p:strVal val="1+#ppt_w/2"/>
                                          </p:val>
                                        </p:tav>
                                        <p:tav tm="100000">
                                          <p:val>
                                            <p:strVal val="#ppt_x"/>
                                          </p:val>
                                        </p:tav>
                                      </p:tavLst>
                                    </p:anim>
                                    <p:anim calcmode="lin" valueType="num">
                                      <p:cBhvr additive="base">
                                        <p:cTn id="8" dur="1000" fill="hold"/>
                                        <p:tgtEl>
                                          <p:spTgt spid="120832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208325"/>
                                        </p:tgtEl>
                                        <p:attrNameLst>
                                          <p:attrName>style.visibility</p:attrName>
                                        </p:attrNameLst>
                                      </p:cBhvr>
                                      <p:to>
                                        <p:strVal val="visible"/>
                                      </p:to>
                                    </p:set>
                                    <p:anim calcmode="lin" valueType="num">
                                      <p:cBhvr additive="base">
                                        <p:cTn id="11" dur="1000" fill="hold"/>
                                        <p:tgtEl>
                                          <p:spTgt spid="1208325"/>
                                        </p:tgtEl>
                                        <p:attrNameLst>
                                          <p:attrName>ppt_x</p:attrName>
                                        </p:attrNameLst>
                                      </p:cBhvr>
                                      <p:tavLst>
                                        <p:tav tm="0">
                                          <p:val>
                                            <p:strVal val="1+#ppt_w/2"/>
                                          </p:val>
                                        </p:tav>
                                        <p:tav tm="100000">
                                          <p:val>
                                            <p:strVal val="#ppt_x"/>
                                          </p:val>
                                        </p:tav>
                                      </p:tavLst>
                                    </p:anim>
                                    <p:anim calcmode="lin" valueType="num">
                                      <p:cBhvr additive="base">
                                        <p:cTn id="12" dur="1000" fill="hold"/>
                                        <p:tgtEl>
                                          <p:spTgt spid="12083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08324"/>
                                        </p:tgtEl>
                                        <p:attrNameLst>
                                          <p:attrName>style.visibility</p:attrName>
                                        </p:attrNameLst>
                                      </p:cBhvr>
                                      <p:to>
                                        <p:strVal val="visible"/>
                                      </p:to>
                                    </p:set>
                                    <p:anim calcmode="lin" valueType="num">
                                      <p:cBhvr additive="base">
                                        <p:cTn id="17" dur="1000" fill="hold"/>
                                        <p:tgtEl>
                                          <p:spTgt spid="1208324"/>
                                        </p:tgtEl>
                                        <p:attrNameLst>
                                          <p:attrName>ppt_x</p:attrName>
                                        </p:attrNameLst>
                                      </p:cBhvr>
                                      <p:tavLst>
                                        <p:tav tm="0">
                                          <p:val>
                                            <p:strVal val="#ppt_x"/>
                                          </p:val>
                                        </p:tav>
                                        <p:tav tm="100000">
                                          <p:val>
                                            <p:strVal val="#ppt_x"/>
                                          </p:val>
                                        </p:tav>
                                      </p:tavLst>
                                    </p:anim>
                                    <p:anim calcmode="lin" valueType="num">
                                      <p:cBhvr additive="base">
                                        <p:cTn id="18" dur="1000" fill="hold"/>
                                        <p:tgtEl>
                                          <p:spTgt spid="12083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08327"/>
                                        </p:tgtEl>
                                        <p:attrNameLst>
                                          <p:attrName>style.visibility</p:attrName>
                                        </p:attrNameLst>
                                      </p:cBhvr>
                                      <p:to>
                                        <p:strVal val="visible"/>
                                      </p:to>
                                    </p:set>
                                    <p:anim calcmode="lin" valueType="num">
                                      <p:cBhvr additive="base">
                                        <p:cTn id="21" dur="1000" fill="hold"/>
                                        <p:tgtEl>
                                          <p:spTgt spid="1208327"/>
                                        </p:tgtEl>
                                        <p:attrNameLst>
                                          <p:attrName>ppt_x</p:attrName>
                                        </p:attrNameLst>
                                      </p:cBhvr>
                                      <p:tavLst>
                                        <p:tav tm="0">
                                          <p:val>
                                            <p:strVal val="#ppt_x"/>
                                          </p:val>
                                        </p:tav>
                                        <p:tav tm="100000">
                                          <p:val>
                                            <p:strVal val="#ppt_x"/>
                                          </p:val>
                                        </p:tav>
                                      </p:tavLst>
                                    </p:anim>
                                    <p:anim calcmode="lin" valueType="num">
                                      <p:cBhvr additive="base">
                                        <p:cTn id="22" dur="1000" fill="hold"/>
                                        <p:tgtEl>
                                          <p:spTgt spid="12083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08330"/>
                                        </p:tgtEl>
                                        <p:attrNameLst>
                                          <p:attrName>style.visibility</p:attrName>
                                        </p:attrNameLst>
                                      </p:cBhvr>
                                      <p:to>
                                        <p:strVal val="visible"/>
                                      </p:to>
                                    </p:set>
                                    <p:anim calcmode="lin" valueType="num">
                                      <p:cBhvr additive="base">
                                        <p:cTn id="27" dur="1000" fill="hold"/>
                                        <p:tgtEl>
                                          <p:spTgt spid="1208330"/>
                                        </p:tgtEl>
                                        <p:attrNameLst>
                                          <p:attrName>ppt_x</p:attrName>
                                        </p:attrNameLst>
                                      </p:cBhvr>
                                      <p:tavLst>
                                        <p:tav tm="0">
                                          <p:val>
                                            <p:strVal val="1+#ppt_w/2"/>
                                          </p:val>
                                        </p:tav>
                                        <p:tav tm="100000">
                                          <p:val>
                                            <p:strVal val="#ppt_x"/>
                                          </p:val>
                                        </p:tav>
                                      </p:tavLst>
                                    </p:anim>
                                    <p:anim calcmode="lin" valueType="num">
                                      <p:cBhvr additive="base">
                                        <p:cTn id="28" dur="1000" fill="hold"/>
                                        <p:tgtEl>
                                          <p:spTgt spid="12083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08329"/>
                                        </p:tgtEl>
                                        <p:attrNameLst>
                                          <p:attrName>style.visibility</p:attrName>
                                        </p:attrNameLst>
                                      </p:cBhvr>
                                      <p:to>
                                        <p:strVal val="visible"/>
                                      </p:to>
                                    </p:set>
                                    <p:anim calcmode="lin" valueType="num">
                                      <p:cBhvr additive="base">
                                        <p:cTn id="31" dur="1000" fill="hold"/>
                                        <p:tgtEl>
                                          <p:spTgt spid="1208329"/>
                                        </p:tgtEl>
                                        <p:attrNameLst>
                                          <p:attrName>ppt_x</p:attrName>
                                        </p:attrNameLst>
                                      </p:cBhvr>
                                      <p:tavLst>
                                        <p:tav tm="0">
                                          <p:val>
                                            <p:strVal val="1+#ppt_w/2"/>
                                          </p:val>
                                        </p:tav>
                                        <p:tav tm="100000">
                                          <p:val>
                                            <p:strVal val="#ppt_x"/>
                                          </p:val>
                                        </p:tav>
                                      </p:tavLst>
                                    </p:anim>
                                    <p:anim calcmode="lin" valueType="num">
                                      <p:cBhvr additive="base">
                                        <p:cTn id="32" dur="1000" fill="hold"/>
                                        <p:tgtEl>
                                          <p:spTgt spid="120832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08331"/>
                                        </p:tgtEl>
                                        <p:attrNameLst>
                                          <p:attrName>style.visibility</p:attrName>
                                        </p:attrNameLst>
                                      </p:cBhvr>
                                      <p:to>
                                        <p:strVal val="visible"/>
                                      </p:to>
                                    </p:set>
                                    <p:anim calcmode="lin" valueType="num">
                                      <p:cBhvr additive="base">
                                        <p:cTn id="37" dur="1000" fill="hold"/>
                                        <p:tgtEl>
                                          <p:spTgt spid="1208331"/>
                                        </p:tgtEl>
                                        <p:attrNameLst>
                                          <p:attrName>ppt_x</p:attrName>
                                        </p:attrNameLst>
                                      </p:cBhvr>
                                      <p:tavLst>
                                        <p:tav tm="0">
                                          <p:val>
                                            <p:strVal val="#ppt_x"/>
                                          </p:val>
                                        </p:tav>
                                        <p:tav tm="100000">
                                          <p:val>
                                            <p:strVal val="#ppt_x"/>
                                          </p:val>
                                        </p:tav>
                                      </p:tavLst>
                                    </p:anim>
                                    <p:anim calcmode="lin" valueType="num">
                                      <p:cBhvr additive="base">
                                        <p:cTn id="38" dur="1000" fill="hold"/>
                                        <p:tgtEl>
                                          <p:spTgt spid="12083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3"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1000" fill="hold"/>
                                        <p:tgtEl>
                                          <p:spTgt spid="15"/>
                                        </p:tgtEl>
                                        <p:attrNameLst>
                                          <p:attrName>ppt_x</p:attrName>
                                        </p:attrNameLst>
                                      </p:cBhvr>
                                      <p:tavLst>
                                        <p:tav tm="0">
                                          <p:val>
                                            <p:strVal val="1+#ppt_w/2"/>
                                          </p:val>
                                        </p:tav>
                                        <p:tav tm="100000">
                                          <p:val>
                                            <p:strVal val="#ppt_x"/>
                                          </p:val>
                                        </p:tav>
                                      </p:tavLst>
                                    </p:anim>
                                    <p:anim calcmode="lin" valueType="num">
                                      <p:cBhvr additive="base">
                                        <p:cTn id="44"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1000" fill="hold"/>
                                        <p:tgtEl>
                                          <p:spTgt spid="16"/>
                                        </p:tgtEl>
                                        <p:attrNameLst>
                                          <p:attrName>ppt_x</p:attrName>
                                        </p:attrNameLst>
                                      </p:cBhvr>
                                      <p:tavLst>
                                        <p:tav tm="0">
                                          <p:val>
                                            <p:strVal val="#ppt_x"/>
                                          </p:val>
                                        </p:tav>
                                        <p:tav tm="100000">
                                          <p:val>
                                            <p:strVal val="#ppt_x"/>
                                          </p:val>
                                        </p:tav>
                                      </p:tavLst>
                                    </p:anim>
                                    <p:anim calcmode="lin" valueType="num">
                                      <p:cBhvr additive="base">
                                        <p:cTn id="50"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23" grpId="0" animBg="1"/>
      <p:bldP spid="1208324" grpId="0" animBg="1"/>
      <p:bldP spid="1208325" grpId="0"/>
      <p:bldP spid="1208327" grpId="0"/>
      <p:bldP spid="1208329" grpId="0" animBg="1"/>
      <p:bldP spid="1208330" grpId="0"/>
      <p:bldP spid="1208331" grpId="0"/>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Syphonic shed22500"/>
          <p:cNvPicPr>
            <a:picLocks noChangeAspect="1" noChangeArrowheads="1"/>
          </p:cNvPicPr>
          <p:nvPr/>
        </p:nvPicPr>
        <p:blipFill>
          <a:blip r:embed="rId3" cstate="screen"/>
          <a:srcRect/>
          <a:stretch>
            <a:fillRect/>
          </a:stretch>
        </p:blipFill>
        <p:spPr bwMode="auto">
          <a:xfrm>
            <a:off x="504825" y="1274763"/>
            <a:ext cx="7632700" cy="4694237"/>
          </a:xfrm>
          <a:prstGeom prst="rect">
            <a:avLst/>
          </a:prstGeom>
          <a:noFill/>
          <a:ln w="9525">
            <a:noFill/>
            <a:miter lim="800000"/>
            <a:headEnd/>
            <a:tailEnd/>
          </a:ln>
        </p:spPr>
      </p:pic>
      <p:sp>
        <p:nvSpPr>
          <p:cNvPr id="1208323" name="Line 3"/>
          <p:cNvSpPr>
            <a:spLocks noChangeShapeType="1"/>
          </p:cNvSpPr>
          <p:nvPr/>
        </p:nvSpPr>
        <p:spPr bwMode="auto">
          <a:xfrm flipH="1">
            <a:off x="6875463" y="1690688"/>
            <a:ext cx="244475" cy="558800"/>
          </a:xfrm>
          <a:prstGeom prst="line">
            <a:avLst/>
          </a:prstGeom>
          <a:noFill/>
          <a:ln w="38100">
            <a:solidFill>
              <a:srgbClr val="000000"/>
            </a:solidFill>
            <a:round/>
            <a:headEnd/>
            <a:tailEnd type="triangle" w="med" len="med"/>
          </a:ln>
        </p:spPr>
        <p:txBody>
          <a:bodyPr/>
          <a:lstStyle/>
          <a:p>
            <a:endParaRPr lang="en-GB"/>
          </a:p>
        </p:txBody>
      </p:sp>
      <p:sp>
        <p:nvSpPr>
          <p:cNvPr id="1208324" name="Line 4"/>
          <p:cNvSpPr>
            <a:spLocks noChangeShapeType="1"/>
          </p:cNvSpPr>
          <p:nvPr/>
        </p:nvSpPr>
        <p:spPr bwMode="auto">
          <a:xfrm flipV="1">
            <a:off x="1855788" y="4678363"/>
            <a:ext cx="144462" cy="574675"/>
          </a:xfrm>
          <a:prstGeom prst="line">
            <a:avLst/>
          </a:prstGeom>
          <a:noFill/>
          <a:ln w="38100">
            <a:solidFill>
              <a:srgbClr val="000000"/>
            </a:solidFill>
            <a:round/>
            <a:headEnd/>
            <a:tailEnd type="triangle" w="med" len="med"/>
          </a:ln>
        </p:spPr>
        <p:txBody>
          <a:bodyPr/>
          <a:lstStyle/>
          <a:p>
            <a:endParaRPr lang="en-GB"/>
          </a:p>
        </p:txBody>
      </p:sp>
      <p:sp>
        <p:nvSpPr>
          <p:cNvPr id="1208325" name="Rectangle 5"/>
          <p:cNvSpPr>
            <a:spLocks noChangeArrowheads="1"/>
          </p:cNvSpPr>
          <p:nvPr/>
        </p:nvSpPr>
        <p:spPr bwMode="auto">
          <a:xfrm>
            <a:off x="4703763" y="1176308"/>
            <a:ext cx="3671887" cy="400110"/>
          </a:xfrm>
          <a:prstGeom prst="rect">
            <a:avLst/>
          </a:prstGeom>
          <a:noFill/>
          <a:ln w="9525">
            <a:noFill/>
            <a:miter lim="800000"/>
            <a:headEnd/>
            <a:tailEnd/>
          </a:ln>
        </p:spPr>
        <p:txBody>
          <a:bodyPr anchor="ctr">
            <a:spAutoFit/>
          </a:bodyPr>
          <a:lstStyle/>
          <a:p>
            <a:pPr algn="r"/>
            <a:r>
              <a:rPr lang="en-GB" sz="2000" dirty="0">
                <a:solidFill>
                  <a:srgbClr val="0070C0"/>
                </a:solidFill>
                <a:latin typeface="Calibri" pitchFamily="34" charset="0"/>
                <a:cs typeface="Calibri" pitchFamily="34" charset="0"/>
              </a:rPr>
              <a:t>High Performance Roof Drains</a:t>
            </a:r>
            <a:endParaRPr lang="en-US" sz="2000" dirty="0">
              <a:solidFill>
                <a:srgbClr val="0070C0"/>
              </a:solidFill>
              <a:latin typeface="Calibri" pitchFamily="34" charset="0"/>
              <a:cs typeface="Calibri" pitchFamily="34" charset="0"/>
            </a:endParaRPr>
          </a:p>
        </p:txBody>
      </p:sp>
      <p:sp>
        <p:nvSpPr>
          <p:cNvPr id="35846" name="Rectangle 6"/>
          <p:cNvSpPr>
            <a:spLocks noChangeArrowheads="1"/>
          </p:cNvSpPr>
          <p:nvPr/>
        </p:nvSpPr>
        <p:spPr bwMode="auto">
          <a:xfrm>
            <a:off x="539750" y="1844675"/>
            <a:ext cx="9144000" cy="0"/>
          </a:xfrm>
          <a:prstGeom prst="rect">
            <a:avLst/>
          </a:prstGeom>
          <a:noFill/>
          <a:ln w="9525">
            <a:noFill/>
            <a:miter lim="800000"/>
            <a:headEnd/>
            <a:tailEnd/>
          </a:ln>
        </p:spPr>
        <p:txBody>
          <a:bodyPr wrap="none" anchor="ctr">
            <a:spAutoFit/>
          </a:bodyPr>
          <a:lstStyle/>
          <a:p>
            <a:pPr algn="ctr"/>
            <a:endParaRPr lang="en-US"/>
          </a:p>
        </p:txBody>
      </p:sp>
      <p:sp>
        <p:nvSpPr>
          <p:cNvPr id="1208327" name="Rectangle 7"/>
          <p:cNvSpPr>
            <a:spLocks noChangeArrowheads="1"/>
          </p:cNvSpPr>
          <p:nvPr/>
        </p:nvSpPr>
        <p:spPr bwMode="auto">
          <a:xfrm>
            <a:off x="865188" y="5200720"/>
            <a:ext cx="4932362" cy="707886"/>
          </a:xfrm>
          <a:prstGeom prst="rect">
            <a:avLst/>
          </a:prstGeom>
          <a:noFill/>
          <a:ln w="9525">
            <a:noFill/>
            <a:miter lim="800000"/>
            <a:headEnd/>
            <a:tailEnd/>
          </a:ln>
        </p:spPr>
        <p:txBody>
          <a:bodyPr anchor="ctr">
            <a:spAutoFit/>
          </a:bodyPr>
          <a:lstStyle/>
          <a:p>
            <a:r>
              <a:rPr lang="en-GB" sz="2000" dirty="0">
                <a:solidFill>
                  <a:srgbClr val="0070C0"/>
                </a:solidFill>
                <a:latin typeface="Calibri" pitchFamily="34" charset="0"/>
                <a:cs typeface="Calibri" pitchFamily="34" charset="0"/>
              </a:rPr>
              <a:t>Significant Reduction in </a:t>
            </a:r>
          </a:p>
          <a:p>
            <a:r>
              <a:rPr lang="en-GB" sz="2000" dirty="0" smtClean="0">
                <a:solidFill>
                  <a:srgbClr val="0070C0"/>
                </a:solidFill>
                <a:latin typeface="Calibri" pitchFamily="34" charset="0"/>
                <a:cs typeface="Calibri" pitchFamily="34" charset="0"/>
              </a:rPr>
              <a:t>Below grade Drainage</a:t>
            </a:r>
            <a:endParaRPr lang="en-US" sz="2000" dirty="0">
              <a:solidFill>
                <a:srgbClr val="0070C0"/>
              </a:solidFill>
              <a:latin typeface="Calibri" pitchFamily="34" charset="0"/>
              <a:cs typeface="Calibri" pitchFamily="34" charset="0"/>
            </a:endParaRPr>
          </a:p>
        </p:txBody>
      </p:sp>
      <p:sp>
        <p:nvSpPr>
          <p:cNvPr id="35848" name="Rectangle 8"/>
          <p:cNvSpPr>
            <a:spLocks noChangeArrowheads="1"/>
          </p:cNvSpPr>
          <p:nvPr/>
        </p:nvSpPr>
        <p:spPr bwMode="auto">
          <a:xfrm>
            <a:off x="5883275" y="5191974"/>
            <a:ext cx="2327275" cy="907941"/>
          </a:xfrm>
          <a:prstGeom prst="rect">
            <a:avLst/>
          </a:prstGeom>
          <a:noFill/>
          <a:ln w="9525">
            <a:noFill/>
            <a:miter lim="800000"/>
            <a:headEnd/>
            <a:tailEnd/>
          </a:ln>
        </p:spPr>
        <p:txBody>
          <a:bodyPr anchor="ctr">
            <a:spAutoFit/>
          </a:bodyPr>
          <a:lstStyle/>
          <a:p>
            <a:r>
              <a:rPr lang="en-GB" sz="2000" dirty="0">
                <a:solidFill>
                  <a:srgbClr val="0070C0"/>
                </a:solidFill>
                <a:latin typeface="Calibri" pitchFamily="34" charset="0"/>
                <a:cs typeface="Calibri" pitchFamily="34" charset="0"/>
              </a:rPr>
              <a:t>Route to Harvesting or </a:t>
            </a:r>
            <a:r>
              <a:rPr lang="en-GB" sz="2000" dirty="0" smtClean="0">
                <a:solidFill>
                  <a:srgbClr val="0070C0"/>
                </a:solidFill>
                <a:latin typeface="Calibri" pitchFamily="34" charset="0"/>
                <a:cs typeface="Calibri" pitchFamily="34" charset="0"/>
              </a:rPr>
              <a:t>Pond Retention </a:t>
            </a:r>
            <a:r>
              <a:rPr lang="en-GB" sz="900" b="0" dirty="0">
                <a:cs typeface="Times New Roman" pitchFamily="18" charset="0"/>
              </a:rPr>
              <a:t>	</a:t>
            </a:r>
            <a:r>
              <a:rPr lang="en-US" sz="1300" b="0" dirty="0"/>
              <a:t> </a:t>
            </a:r>
            <a:endParaRPr lang="en-US" sz="2000" b="0" dirty="0"/>
          </a:p>
        </p:txBody>
      </p:sp>
      <p:sp>
        <p:nvSpPr>
          <p:cNvPr id="1208329" name="Line 9"/>
          <p:cNvSpPr>
            <a:spLocks noChangeShapeType="1"/>
          </p:cNvSpPr>
          <p:nvPr/>
        </p:nvSpPr>
        <p:spPr bwMode="auto">
          <a:xfrm flipH="1">
            <a:off x="6149975" y="3827463"/>
            <a:ext cx="938213" cy="12700"/>
          </a:xfrm>
          <a:prstGeom prst="line">
            <a:avLst/>
          </a:prstGeom>
          <a:noFill/>
          <a:ln w="38100">
            <a:solidFill>
              <a:srgbClr val="000000"/>
            </a:solidFill>
            <a:round/>
            <a:headEnd/>
            <a:tailEnd type="triangle" w="med" len="med"/>
          </a:ln>
        </p:spPr>
        <p:txBody>
          <a:bodyPr/>
          <a:lstStyle/>
          <a:p>
            <a:endParaRPr lang="en-GB"/>
          </a:p>
        </p:txBody>
      </p:sp>
      <p:sp>
        <p:nvSpPr>
          <p:cNvPr id="1208330" name="Rectangle 10"/>
          <p:cNvSpPr>
            <a:spLocks noChangeArrowheads="1"/>
          </p:cNvSpPr>
          <p:nvPr/>
        </p:nvSpPr>
        <p:spPr bwMode="auto">
          <a:xfrm>
            <a:off x="7042150" y="3566374"/>
            <a:ext cx="1800225" cy="907941"/>
          </a:xfrm>
          <a:prstGeom prst="rect">
            <a:avLst/>
          </a:prstGeom>
          <a:noFill/>
          <a:ln w="9525">
            <a:noFill/>
            <a:miter lim="800000"/>
            <a:headEnd/>
            <a:tailEnd/>
          </a:ln>
        </p:spPr>
        <p:txBody>
          <a:bodyPr anchor="ctr">
            <a:spAutoFit/>
          </a:bodyPr>
          <a:lstStyle/>
          <a:p>
            <a:r>
              <a:rPr lang="en-GB" sz="1400" dirty="0">
                <a:cs typeface="Times New Roman" pitchFamily="18" charset="0"/>
              </a:rPr>
              <a:t> </a:t>
            </a:r>
            <a:r>
              <a:rPr lang="en-GB" sz="2000" dirty="0">
                <a:solidFill>
                  <a:srgbClr val="0070C0"/>
                </a:solidFill>
                <a:latin typeface="Calibri" pitchFamily="34" charset="0"/>
                <a:cs typeface="Calibri" pitchFamily="34" charset="0"/>
              </a:rPr>
              <a:t>No Drainage </a:t>
            </a:r>
          </a:p>
          <a:p>
            <a:r>
              <a:rPr lang="en-GB" sz="2000" dirty="0">
                <a:solidFill>
                  <a:srgbClr val="0070C0"/>
                </a:solidFill>
                <a:latin typeface="Calibri" pitchFamily="34" charset="0"/>
                <a:cs typeface="Calibri" pitchFamily="34" charset="0"/>
              </a:rPr>
              <a:t>Under Building</a:t>
            </a:r>
            <a:r>
              <a:rPr lang="en-GB" sz="900" b="0" dirty="0">
                <a:cs typeface="Times New Roman" pitchFamily="18" charset="0"/>
              </a:rPr>
              <a:t>	</a:t>
            </a:r>
            <a:r>
              <a:rPr lang="en-US" sz="1300" b="0" dirty="0"/>
              <a:t> </a:t>
            </a:r>
            <a:endParaRPr lang="en-US" sz="2000" b="0" dirty="0"/>
          </a:p>
        </p:txBody>
      </p:sp>
      <p:sp>
        <p:nvSpPr>
          <p:cNvPr id="1208331" name="Rectangle 11"/>
          <p:cNvSpPr>
            <a:spLocks noChangeArrowheads="1"/>
          </p:cNvSpPr>
          <p:nvPr/>
        </p:nvSpPr>
        <p:spPr bwMode="auto">
          <a:xfrm>
            <a:off x="5318125" y="4107812"/>
            <a:ext cx="1468438" cy="1215717"/>
          </a:xfrm>
          <a:prstGeom prst="rect">
            <a:avLst/>
          </a:prstGeom>
          <a:noFill/>
          <a:ln w="9525">
            <a:noFill/>
            <a:miter lim="800000"/>
            <a:headEnd/>
            <a:tailEnd/>
          </a:ln>
        </p:spPr>
        <p:txBody>
          <a:bodyPr anchor="ctr">
            <a:spAutoFit/>
          </a:bodyPr>
          <a:lstStyle/>
          <a:p>
            <a:r>
              <a:rPr lang="en-GB" sz="2000" dirty="0">
                <a:solidFill>
                  <a:srgbClr val="0070C0"/>
                </a:solidFill>
                <a:latin typeface="Calibri" pitchFamily="34" charset="0"/>
                <a:cs typeface="Calibri" pitchFamily="34" charset="0"/>
              </a:rPr>
              <a:t>Flexible, </a:t>
            </a:r>
          </a:p>
          <a:p>
            <a:r>
              <a:rPr lang="en-GB" sz="2000" dirty="0">
                <a:solidFill>
                  <a:srgbClr val="0070C0"/>
                </a:solidFill>
                <a:latin typeface="Calibri" pitchFamily="34" charset="0"/>
                <a:cs typeface="Calibri" pitchFamily="34" charset="0"/>
              </a:rPr>
              <a:t>Downpipe</a:t>
            </a:r>
          </a:p>
          <a:p>
            <a:r>
              <a:rPr lang="en-GB" sz="2000" dirty="0">
                <a:solidFill>
                  <a:srgbClr val="0070C0"/>
                </a:solidFill>
                <a:latin typeface="Calibri" pitchFamily="34" charset="0"/>
                <a:cs typeface="Calibri" pitchFamily="34" charset="0"/>
              </a:rPr>
              <a:t>Positioning</a:t>
            </a:r>
            <a:r>
              <a:rPr lang="en-GB" sz="900" b="0" dirty="0">
                <a:cs typeface="Times New Roman" pitchFamily="18" charset="0"/>
              </a:rPr>
              <a:t>	</a:t>
            </a:r>
            <a:r>
              <a:rPr lang="en-US" sz="1300" b="0" dirty="0"/>
              <a:t> </a:t>
            </a:r>
            <a:endParaRPr lang="en-US" sz="2000" b="0" dirty="0"/>
          </a:p>
        </p:txBody>
      </p:sp>
      <p:sp>
        <p:nvSpPr>
          <p:cNvPr id="35852" name="Rectangle 12"/>
          <p:cNvSpPr>
            <a:spLocks noGrp="1" noChangeArrowheads="1"/>
          </p:cNvSpPr>
          <p:nvPr>
            <p:ph type="title"/>
          </p:nvPr>
        </p:nvSpPr>
        <p:spPr>
          <a:xfrm>
            <a:off x="395288" y="30163"/>
            <a:ext cx="8445500" cy="836612"/>
          </a:xfrm>
        </p:spPr>
        <p:txBody>
          <a:bodyPr/>
          <a:lstStyle/>
          <a:p>
            <a:pPr marL="533400" indent="-533400">
              <a:lnSpc>
                <a:spcPct val="80000"/>
              </a:lnSpc>
              <a:spcBef>
                <a:spcPct val="20000"/>
              </a:spcBef>
            </a:pPr>
            <a:r>
              <a:rPr lang="en-GB" sz="4000" dirty="0" smtClean="0">
                <a:solidFill>
                  <a:srgbClr val="0070C0"/>
                </a:solidFill>
                <a:latin typeface="Calibri" pitchFamily="34" charset="0"/>
                <a:ea typeface="+mn-ea"/>
                <a:cs typeface="Calibri" pitchFamily="34" charset="0"/>
              </a:rPr>
              <a:t>Siphonic Roof Drainage System</a:t>
            </a:r>
            <a:endParaRPr lang="en-US" sz="4000" dirty="0" smtClean="0">
              <a:solidFill>
                <a:srgbClr val="0070C0"/>
              </a:solidFill>
              <a:latin typeface="Calibri" pitchFamily="34" charset="0"/>
              <a:ea typeface="+mn-ea"/>
              <a:cs typeface="Calibri" pitchFamily="34" charset="0"/>
            </a:endParaRPr>
          </a:p>
        </p:txBody>
      </p:sp>
      <p:pic>
        <p:nvPicPr>
          <p:cNvPr id="15" name="Picture 14"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008" y="6093296"/>
            <a:ext cx="2483768" cy="671140"/>
          </a:xfrm>
          <a:prstGeom prst="rect">
            <a:avLst/>
          </a:prstGeom>
        </p:spPr>
      </p:pic>
    </p:spTree>
    <p:extLst>
      <p:ext uri="{BB962C8B-B14F-4D97-AF65-F5344CB8AC3E}">
        <p14:creationId xmlns:p14="http://schemas.microsoft.com/office/powerpoint/2010/main" val="26744946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208323"/>
                                        </p:tgtEl>
                                        <p:attrNameLst>
                                          <p:attrName>style.visibility</p:attrName>
                                        </p:attrNameLst>
                                      </p:cBhvr>
                                      <p:to>
                                        <p:strVal val="visible"/>
                                      </p:to>
                                    </p:set>
                                    <p:anim calcmode="lin" valueType="num">
                                      <p:cBhvr additive="base">
                                        <p:cTn id="7" dur="1000" fill="hold"/>
                                        <p:tgtEl>
                                          <p:spTgt spid="1208323"/>
                                        </p:tgtEl>
                                        <p:attrNameLst>
                                          <p:attrName>ppt_x</p:attrName>
                                        </p:attrNameLst>
                                      </p:cBhvr>
                                      <p:tavLst>
                                        <p:tav tm="0">
                                          <p:val>
                                            <p:strVal val="1+#ppt_w/2"/>
                                          </p:val>
                                        </p:tav>
                                        <p:tav tm="100000">
                                          <p:val>
                                            <p:strVal val="#ppt_x"/>
                                          </p:val>
                                        </p:tav>
                                      </p:tavLst>
                                    </p:anim>
                                    <p:anim calcmode="lin" valueType="num">
                                      <p:cBhvr additive="base">
                                        <p:cTn id="8" dur="1000" fill="hold"/>
                                        <p:tgtEl>
                                          <p:spTgt spid="1208323"/>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1208325"/>
                                        </p:tgtEl>
                                        <p:attrNameLst>
                                          <p:attrName>style.visibility</p:attrName>
                                        </p:attrNameLst>
                                      </p:cBhvr>
                                      <p:to>
                                        <p:strVal val="visible"/>
                                      </p:to>
                                    </p:set>
                                    <p:anim calcmode="lin" valueType="num">
                                      <p:cBhvr additive="base">
                                        <p:cTn id="11" dur="1000" fill="hold"/>
                                        <p:tgtEl>
                                          <p:spTgt spid="1208325"/>
                                        </p:tgtEl>
                                        <p:attrNameLst>
                                          <p:attrName>ppt_x</p:attrName>
                                        </p:attrNameLst>
                                      </p:cBhvr>
                                      <p:tavLst>
                                        <p:tav tm="0">
                                          <p:val>
                                            <p:strVal val="1+#ppt_w/2"/>
                                          </p:val>
                                        </p:tav>
                                        <p:tav tm="100000">
                                          <p:val>
                                            <p:strVal val="#ppt_x"/>
                                          </p:val>
                                        </p:tav>
                                      </p:tavLst>
                                    </p:anim>
                                    <p:anim calcmode="lin" valueType="num">
                                      <p:cBhvr additive="base">
                                        <p:cTn id="12" dur="1000" fill="hold"/>
                                        <p:tgtEl>
                                          <p:spTgt spid="12083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08324"/>
                                        </p:tgtEl>
                                        <p:attrNameLst>
                                          <p:attrName>style.visibility</p:attrName>
                                        </p:attrNameLst>
                                      </p:cBhvr>
                                      <p:to>
                                        <p:strVal val="visible"/>
                                      </p:to>
                                    </p:set>
                                    <p:anim calcmode="lin" valueType="num">
                                      <p:cBhvr additive="base">
                                        <p:cTn id="17" dur="1000" fill="hold"/>
                                        <p:tgtEl>
                                          <p:spTgt spid="1208324"/>
                                        </p:tgtEl>
                                        <p:attrNameLst>
                                          <p:attrName>ppt_x</p:attrName>
                                        </p:attrNameLst>
                                      </p:cBhvr>
                                      <p:tavLst>
                                        <p:tav tm="0">
                                          <p:val>
                                            <p:strVal val="#ppt_x"/>
                                          </p:val>
                                        </p:tav>
                                        <p:tav tm="100000">
                                          <p:val>
                                            <p:strVal val="#ppt_x"/>
                                          </p:val>
                                        </p:tav>
                                      </p:tavLst>
                                    </p:anim>
                                    <p:anim calcmode="lin" valueType="num">
                                      <p:cBhvr additive="base">
                                        <p:cTn id="18" dur="1000" fill="hold"/>
                                        <p:tgtEl>
                                          <p:spTgt spid="120832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08327"/>
                                        </p:tgtEl>
                                        <p:attrNameLst>
                                          <p:attrName>style.visibility</p:attrName>
                                        </p:attrNameLst>
                                      </p:cBhvr>
                                      <p:to>
                                        <p:strVal val="visible"/>
                                      </p:to>
                                    </p:set>
                                    <p:anim calcmode="lin" valueType="num">
                                      <p:cBhvr additive="base">
                                        <p:cTn id="21" dur="1000" fill="hold"/>
                                        <p:tgtEl>
                                          <p:spTgt spid="1208327"/>
                                        </p:tgtEl>
                                        <p:attrNameLst>
                                          <p:attrName>ppt_x</p:attrName>
                                        </p:attrNameLst>
                                      </p:cBhvr>
                                      <p:tavLst>
                                        <p:tav tm="0">
                                          <p:val>
                                            <p:strVal val="#ppt_x"/>
                                          </p:val>
                                        </p:tav>
                                        <p:tav tm="100000">
                                          <p:val>
                                            <p:strVal val="#ppt_x"/>
                                          </p:val>
                                        </p:tav>
                                      </p:tavLst>
                                    </p:anim>
                                    <p:anim calcmode="lin" valueType="num">
                                      <p:cBhvr additive="base">
                                        <p:cTn id="22" dur="1000" fill="hold"/>
                                        <p:tgtEl>
                                          <p:spTgt spid="12083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208330"/>
                                        </p:tgtEl>
                                        <p:attrNameLst>
                                          <p:attrName>style.visibility</p:attrName>
                                        </p:attrNameLst>
                                      </p:cBhvr>
                                      <p:to>
                                        <p:strVal val="visible"/>
                                      </p:to>
                                    </p:set>
                                    <p:anim calcmode="lin" valueType="num">
                                      <p:cBhvr additive="base">
                                        <p:cTn id="27" dur="1000" fill="hold"/>
                                        <p:tgtEl>
                                          <p:spTgt spid="1208330"/>
                                        </p:tgtEl>
                                        <p:attrNameLst>
                                          <p:attrName>ppt_x</p:attrName>
                                        </p:attrNameLst>
                                      </p:cBhvr>
                                      <p:tavLst>
                                        <p:tav tm="0">
                                          <p:val>
                                            <p:strVal val="1+#ppt_w/2"/>
                                          </p:val>
                                        </p:tav>
                                        <p:tav tm="100000">
                                          <p:val>
                                            <p:strVal val="#ppt_x"/>
                                          </p:val>
                                        </p:tav>
                                      </p:tavLst>
                                    </p:anim>
                                    <p:anim calcmode="lin" valueType="num">
                                      <p:cBhvr additive="base">
                                        <p:cTn id="28" dur="1000" fill="hold"/>
                                        <p:tgtEl>
                                          <p:spTgt spid="1208330"/>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08329"/>
                                        </p:tgtEl>
                                        <p:attrNameLst>
                                          <p:attrName>style.visibility</p:attrName>
                                        </p:attrNameLst>
                                      </p:cBhvr>
                                      <p:to>
                                        <p:strVal val="visible"/>
                                      </p:to>
                                    </p:set>
                                    <p:anim calcmode="lin" valueType="num">
                                      <p:cBhvr additive="base">
                                        <p:cTn id="31" dur="1000" fill="hold"/>
                                        <p:tgtEl>
                                          <p:spTgt spid="1208329"/>
                                        </p:tgtEl>
                                        <p:attrNameLst>
                                          <p:attrName>ppt_x</p:attrName>
                                        </p:attrNameLst>
                                      </p:cBhvr>
                                      <p:tavLst>
                                        <p:tav tm="0">
                                          <p:val>
                                            <p:strVal val="1+#ppt_w/2"/>
                                          </p:val>
                                        </p:tav>
                                        <p:tav tm="100000">
                                          <p:val>
                                            <p:strVal val="#ppt_x"/>
                                          </p:val>
                                        </p:tav>
                                      </p:tavLst>
                                    </p:anim>
                                    <p:anim calcmode="lin" valueType="num">
                                      <p:cBhvr additive="base">
                                        <p:cTn id="32" dur="1000" fill="hold"/>
                                        <p:tgtEl>
                                          <p:spTgt spid="120832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08331"/>
                                        </p:tgtEl>
                                        <p:attrNameLst>
                                          <p:attrName>style.visibility</p:attrName>
                                        </p:attrNameLst>
                                      </p:cBhvr>
                                      <p:to>
                                        <p:strVal val="visible"/>
                                      </p:to>
                                    </p:set>
                                    <p:anim calcmode="lin" valueType="num">
                                      <p:cBhvr additive="base">
                                        <p:cTn id="37" dur="1000" fill="hold"/>
                                        <p:tgtEl>
                                          <p:spTgt spid="1208331"/>
                                        </p:tgtEl>
                                        <p:attrNameLst>
                                          <p:attrName>ppt_x</p:attrName>
                                        </p:attrNameLst>
                                      </p:cBhvr>
                                      <p:tavLst>
                                        <p:tav tm="0">
                                          <p:val>
                                            <p:strVal val="#ppt_x"/>
                                          </p:val>
                                        </p:tav>
                                        <p:tav tm="100000">
                                          <p:val>
                                            <p:strVal val="#ppt_x"/>
                                          </p:val>
                                        </p:tav>
                                      </p:tavLst>
                                    </p:anim>
                                    <p:anim calcmode="lin" valueType="num">
                                      <p:cBhvr additive="base">
                                        <p:cTn id="38" dur="1000" fill="hold"/>
                                        <p:tgtEl>
                                          <p:spTgt spid="1208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23" grpId="0" animBg="1"/>
      <p:bldP spid="1208324" grpId="0" animBg="1"/>
      <p:bldP spid="1208325" grpId="0"/>
      <p:bldP spid="1208327" grpId="0"/>
      <p:bldP spid="1208329" grpId="0" animBg="1"/>
      <p:bldP spid="1208330" grpId="0"/>
      <p:bldP spid="12083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Gravity shed12500"/>
          <p:cNvPicPr>
            <a:picLocks noChangeAspect="1" noChangeArrowheads="1"/>
          </p:cNvPicPr>
          <p:nvPr/>
        </p:nvPicPr>
        <p:blipFill>
          <a:blip r:embed="rId3" cstate="print"/>
          <a:srcRect/>
          <a:stretch>
            <a:fillRect/>
          </a:stretch>
        </p:blipFill>
        <p:spPr bwMode="auto">
          <a:xfrm>
            <a:off x="0" y="654819"/>
            <a:ext cx="4356100" cy="2703512"/>
          </a:xfrm>
          <a:prstGeom prst="rect">
            <a:avLst/>
          </a:prstGeom>
          <a:noFill/>
          <a:ln w="9525">
            <a:noFill/>
            <a:miter lim="800000"/>
            <a:headEnd/>
            <a:tailEnd/>
          </a:ln>
        </p:spPr>
      </p:pic>
      <p:sp>
        <p:nvSpPr>
          <p:cNvPr id="110594" name="Rectangle 3"/>
          <p:cNvSpPr>
            <a:spLocks noChangeArrowheads="1"/>
          </p:cNvSpPr>
          <p:nvPr/>
        </p:nvSpPr>
        <p:spPr bwMode="auto">
          <a:xfrm>
            <a:off x="0" y="1295400"/>
            <a:ext cx="184150" cy="366713"/>
          </a:xfrm>
          <a:prstGeom prst="rect">
            <a:avLst/>
          </a:prstGeom>
          <a:noFill/>
          <a:ln w="9525">
            <a:noFill/>
            <a:miter lim="800000"/>
            <a:headEnd/>
            <a:tailEnd/>
          </a:ln>
        </p:spPr>
        <p:txBody>
          <a:bodyPr wrap="none" anchor="ctr">
            <a:spAutoFit/>
          </a:bodyPr>
          <a:lstStyle/>
          <a:p>
            <a:endParaRPr lang="en-GB">
              <a:solidFill>
                <a:prstClr val="black"/>
              </a:solidFill>
            </a:endParaRPr>
          </a:p>
        </p:txBody>
      </p:sp>
      <p:sp>
        <p:nvSpPr>
          <p:cNvPr id="110595" name="Rectangle 4"/>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a:solidFill>
                <a:prstClr val="black"/>
              </a:solidFill>
            </a:endParaRPr>
          </a:p>
          <a:p>
            <a:pPr eaLnBrk="0" hangingPunct="0"/>
            <a:r>
              <a:rPr lang="en-US" sz="1200">
                <a:solidFill>
                  <a:prstClr val="black"/>
                </a:solidFill>
              </a:rPr>
              <a:t> </a:t>
            </a:r>
            <a:endParaRPr lang="en-US">
              <a:solidFill>
                <a:prstClr val="black"/>
              </a:solidFill>
            </a:endParaRPr>
          </a:p>
        </p:txBody>
      </p:sp>
      <p:pic>
        <p:nvPicPr>
          <p:cNvPr id="110596" name="Picture 5" descr="Syphonic shed22500"/>
          <p:cNvPicPr>
            <a:picLocks noGrp="1" noChangeAspect="1" noChangeArrowheads="1"/>
          </p:cNvPicPr>
          <p:nvPr>
            <p:ph sz="half" idx="2"/>
          </p:nvPr>
        </p:nvPicPr>
        <p:blipFill>
          <a:blip r:embed="rId4" cstate="print"/>
          <a:srcRect/>
          <a:stretch>
            <a:fillRect/>
          </a:stretch>
        </p:blipFill>
        <p:spPr>
          <a:xfrm>
            <a:off x="4140200" y="2924944"/>
            <a:ext cx="5003800" cy="3017837"/>
          </a:xfrm>
        </p:spPr>
      </p:pic>
      <p:sp>
        <p:nvSpPr>
          <p:cNvPr id="110597" name="Text Box 6"/>
          <p:cNvSpPr txBox="1">
            <a:spLocks noChangeArrowheads="1"/>
          </p:cNvSpPr>
          <p:nvPr/>
        </p:nvSpPr>
        <p:spPr bwMode="auto">
          <a:xfrm>
            <a:off x="0" y="4652963"/>
            <a:ext cx="4211638" cy="366712"/>
          </a:xfrm>
          <a:prstGeom prst="rect">
            <a:avLst/>
          </a:prstGeom>
          <a:noFill/>
          <a:ln w="9525">
            <a:noFill/>
            <a:miter lim="800000"/>
            <a:headEnd/>
            <a:tailEnd/>
          </a:ln>
        </p:spPr>
        <p:txBody>
          <a:bodyPr>
            <a:spAutoFit/>
          </a:bodyPr>
          <a:lstStyle/>
          <a:p>
            <a:pPr>
              <a:spcBef>
                <a:spcPct val="50000"/>
              </a:spcBef>
            </a:pPr>
            <a:endParaRPr lang="en-GB">
              <a:solidFill>
                <a:prstClr val="black"/>
              </a:solidFill>
            </a:endParaRPr>
          </a:p>
        </p:txBody>
      </p:sp>
      <p:sp>
        <p:nvSpPr>
          <p:cNvPr id="110598" name="Text Box 7"/>
          <p:cNvSpPr txBox="1">
            <a:spLocks noChangeArrowheads="1"/>
          </p:cNvSpPr>
          <p:nvPr/>
        </p:nvSpPr>
        <p:spPr bwMode="auto">
          <a:xfrm>
            <a:off x="6660232" y="5733256"/>
            <a:ext cx="2339975" cy="366712"/>
          </a:xfrm>
          <a:prstGeom prst="rect">
            <a:avLst/>
          </a:prstGeom>
          <a:noFill/>
          <a:ln w="9525">
            <a:noFill/>
            <a:miter lim="800000"/>
            <a:headEnd/>
            <a:tailEnd/>
          </a:ln>
        </p:spPr>
        <p:txBody>
          <a:bodyPr wrap="square">
            <a:spAutoFit/>
          </a:bodyPr>
          <a:lstStyle/>
          <a:p>
            <a:pPr>
              <a:spcBef>
                <a:spcPct val="50000"/>
              </a:spcBef>
            </a:pPr>
            <a:r>
              <a:rPr lang="en-GB" dirty="0" smtClean="0">
                <a:solidFill>
                  <a:srgbClr val="0070C0"/>
                </a:solidFill>
                <a:latin typeface="Verdana" pitchFamily="34" charset="0"/>
              </a:rPr>
              <a:t>Mifab </a:t>
            </a:r>
            <a:r>
              <a:rPr lang="en-GB" dirty="0">
                <a:solidFill>
                  <a:srgbClr val="0070C0"/>
                </a:solidFill>
                <a:latin typeface="Verdana" pitchFamily="34" charset="0"/>
              </a:rPr>
              <a:t>H</a:t>
            </a:r>
            <a:r>
              <a:rPr lang="en-GB" sz="1500" dirty="0">
                <a:solidFill>
                  <a:srgbClr val="0070C0"/>
                </a:solidFill>
                <a:latin typeface="Verdana" pitchFamily="34" charset="0"/>
              </a:rPr>
              <a:t>YDRO</a:t>
            </a:r>
            <a:r>
              <a:rPr lang="en-GB" dirty="0">
                <a:solidFill>
                  <a:srgbClr val="0070C0"/>
                </a:solidFill>
                <a:latin typeface="Verdana" pitchFamily="34" charset="0"/>
              </a:rPr>
              <a:t>M</a:t>
            </a:r>
            <a:r>
              <a:rPr lang="en-GB" sz="1500" dirty="0">
                <a:solidFill>
                  <a:srgbClr val="0070C0"/>
                </a:solidFill>
                <a:latin typeface="Verdana" pitchFamily="34" charset="0"/>
              </a:rPr>
              <a:t>AX</a:t>
            </a:r>
            <a:r>
              <a:rPr lang="en-US" b="1" baseline="30000" dirty="0">
                <a:solidFill>
                  <a:srgbClr val="0070C0"/>
                </a:solidFill>
                <a:latin typeface="Verdana" pitchFamily="34" charset="0"/>
              </a:rPr>
              <a:t>®</a:t>
            </a:r>
            <a:r>
              <a:rPr lang="en-GB" dirty="0">
                <a:solidFill>
                  <a:srgbClr val="0070C0"/>
                </a:solidFill>
                <a:latin typeface="AGaramond" pitchFamily="18" charset="0"/>
              </a:rPr>
              <a:t> </a:t>
            </a:r>
            <a:endParaRPr lang="en-US" dirty="0">
              <a:solidFill>
                <a:srgbClr val="0070C0"/>
              </a:solidFill>
              <a:latin typeface="AGaramond" pitchFamily="18" charset="0"/>
            </a:endParaRPr>
          </a:p>
        </p:txBody>
      </p:sp>
      <p:sp>
        <p:nvSpPr>
          <p:cNvPr id="110599" name="Line 8"/>
          <p:cNvSpPr>
            <a:spLocks noChangeShapeType="1"/>
          </p:cNvSpPr>
          <p:nvPr/>
        </p:nvSpPr>
        <p:spPr bwMode="auto">
          <a:xfrm>
            <a:off x="8748464" y="3861048"/>
            <a:ext cx="287337" cy="142875"/>
          </a:xfrm>
          <a:prstGeom prst="line">
            <a:avLst/>
          </a:prstGeom>
          <a:noFill/>
          <a:ln w="9525">
            <a:solidFill>
              <a:schemeClr val="tx1"/>
            </a:solidFill>
            <a:round/>
            <a:headEnd/>
            <a:tailEnd/>
          </a:ln>
        </p:spPr>
        <p:txBody>
          <a:bodyPr/>
          <a:lstStyle/>
          <a:p>
            <a:endParaRPr lang="en-GB">
              <a:solidFill>
                <a:prstClr val="black"/>
              </a:solidFill>
            </a:endParaRPr>
          </a:p>
        </p:txBody>
      </p:sp>
      <p:sp>
        <p:nvSpPr>
          <p:cNvPr id="110600" name="Line 9"/>
          <p:cNvSpPr>
            <a:spLocks noChangeShapeType="1"/>
          </p:cNvSpPr>
          <p:nvPr/>
        </p:nvSpPr>
        <p:spPr bwMode="auto">
          <a:xfrm>
            <a:off x="7308850" y="4890269"/>
            <a:ext cx="287338" cy="142875"/>
          </a:xfrm>
          <a:prstGeom prst="line">
            <a:avLst/>
          </a:prstGeom>
          <a:noFill/>
          <a:ln w="9525">
            <a:solidFill>
              <a:schemeClr val="tx1"/>
            </a:solidFill>
            <a:round/>
            <a:headEnd/>
            <a:tailEnd/>
          </a:ln>
        </p:spPr>
        <p:txBody>
          <a:bodyPr/>
          <a:lstStyle/>
          <a:p>
            <a:endParaRPr lang="en-GB">
              <a:solidFill>
                <a:prstClr val="black"/>
              </a:solidFill>
            </a:endParaRPr>
          </a:p>
        </p:txBody>
      </p:sp>
      <p:sp>
        <p:nvSpPr>
          <p:cNvPr id="110601" name="Line 10"/>
          <p:cNvSpPr>
            <a:spLocks noChangeShapeType="1"/>
          </p:cNvSpPr>
          <p:nvPr/>
        </p:nvSpPr>
        <p:spPr bwMode="auto">
          <a:xfrm flipV="1">
            <a:off x="7380312" y="3933056"/>
            <a:ext cx="1548259" cy="1008112"/>
          </a:xfrm>
          <a:prstGeom prst="line">
            <a:avLst/>
          </a:prstGeom>
          <a:noFill/>
          <a:ln w="9525">
            <a:solidFill>
              <a:schemeClr val="tx1"/>
            </a:solidFill>
            <a:round/>
            <a:headEnd/>
            <a:tailEnd/>
          </a:ln>
        </p:spPr>
        <p:txBody>
          <a:bodyPr/>
          <a:lstStyle/>
          <a:p>
            <a:endParaRPr lang="en-GB">
              <a:solidFill>
                <a:prstClr val="black"/>
              </a:solidFill>
            </a:endParaRPr>
          </a:p>
        </p:txBody>
      </p:sp>
      <p:sp>
        <p:nvSpPr>
          <p:cNvPr id="110602" name="Text Box 11"/>
          <p:cNvSpPr txBox="1">
            <a:spLocks noChangeArrowheads="1"/>
          </p:cNvSpPr>
          <p:nvPr/>
        </p:nvSpPr>
        <p:spPr bwMode="auto">
          <a:xfrm>
            <a:off x="8207375" y="4529906"/>
            <a:ext cx="936625" cy="400110"/>
          </a:xfrm>
          <a:prstGeom prst="rect">
            <a:avLst/>
          </a:prstGeom>
          <a:noFill/>
          <a:ln w="9525">
            <a:noFill/>
            <a:miter lim="800000"/>
            <a:headEnd/>
            <a:tailEnd/>
          </a:ln>
        </p:spPr>
        <p:txBody>
          <a:bodyPr>
            <a:spAutoFit/>
          </a:bodyPr>
          <a:lstStyle/>
          <a:p>
            <a:pPr>
              <a:spcBef>
                <a:spcPct val="50000"/>
              </a:spcBef>
            </a:pPr>
            <a:r>
              <a:rPr lang="en-GB" sz="2000" dirty="0">
                <a:solidFill>
                  <a:prstClr val="black"/>
                </a:solidFill>
                <a:latin typeface="Calibri" pitchFamily="34" charset="0"/>
                <a:cs typeface="Calibri" pitchFamily="34" charset="0"/>
              </a:rPr>
              <a:t>180 </a:t>
            </a:r>
            <a:r>
              <a:rPr lang="en-GB" sz="2000" dirty="0" err="1">
                <a:solidFill>
                  <a:prstClr val="black"/>
                </a:solidFill>
                <a:latin typeface="Calibri" pitchFamily="34" charset="0"/>
                <a:cs typeface="Calibri" pitchFamily="34" charset="0"/>
              </a:rPr>
              <a:t>ft</a:t>
            </a:r>
            <a:endParaRPr lang="en-US" sz="2000" dirty="0">
              <a:solidFill>
                <a:prstClr val="black"/>
              </a:solidFill>
              <a:latin typeface="Calibri" pitchFamily="34" charset="0"/>
              <a:cs typeface="Calibri" pitchFamily="34" charset="0"/>
            </a:endParaRPr>
          </a:p>
        </p:txBody>
      </p:sp>
      <p:sp>
        <p:nvSpPr>
          <p:cNvPr id="110603" name="Line 12"/>
          <p:cNvSpPr>
            <a:spLocks noChangeShapeType="1"/>
          </p:cNvSpPr>
          <p:nvPr/>
        </p:nvSpPr>
        <p:spPr bwMode="auto">
          <a:xfrm flipV="1">
            <a:off x="6084888" y="2513781"/>
            <a:ext cx="287337" cy="215900"/>
          </a:xfrm>
          <a:prstGeom prst="line">
            <a:avLst/>
          </a:prstGeom>
          <a:noFill/>
          <a:ln w="9525">
            <a:solidFill>
              <a:schemeClr val="tx1"/>
            </a:solidFill>
            <a:round/>
            <a:headEnd/>
            <a:tailEnd/>
          </a:ln>
        </p:spPr>
        <p:txBody>
          <a:bodyPr/>
          <a:lstStyle/>
          <a:p>
            <a:endParaRPr lang="en-GB">
              <a:solidFill>
                <a:prstClr val="black"/>
              </a:solidFill>
            </a:endParaRPr>
          </a:p>
        </p:txBody>
      </p:sp>
      <p:sp>
        <p:nvSpPr>
          <p:cNvPr id="110604" name="Line 13"/>
          <p:cNvSpPr>
            <a:spLocks noChangeShapeType="1"/>
          </p:cNvSpPr>
          <p:nvPr/>
        </p:nvSpPr>
        <p:spPr bwMode="auto">
          <a:xfrm flipV="1">
            <a:off x="8856663" y="3356992"/>
            <a:ext cx="287337" cy="214312"/>
          </a:xfrm>
          <a:prstGeom prst="line">
            <a:avLst/>
          </a:prstGeom>
          <a:noFill/>
          <a:ln w="9525">
            <a:solidFill>
              <a:schemeClr val="tx1"/>
            </a:solidFill>
            <a:round/>
            <a:headEnd/>
            <a:tailEnd/>
          </a:ln>
        </p:spPr>
        <p:txBody>
          <a:bodyPr/>
          <a:lstStyle/>
          <a:p>
            <a:endParaRPr lang="en-GB">
              <a:solidFill>
                <a:prstClr val="black"/>
              </a:solidFill>
            </a:endParaRPr>
          </a:p>
        </p:txBody>
      </p:sp>
      <p:sp>
        <p:nvSpPr>
          <p:cNvPr id="110605" name="Line 14"/>
          <p:cNvSpPr>
            <a:spLocks noChangeShapeType="1"/>
          </p:cNvSpPr>
          <p:nvPr/>
        </p:nvSpPr>
        <p:spPr bwMode="auto">
          <a:xfrm>
            <a:off x="6156325" y="2658244"/>
            <a:ext cx="2843213" cy="790575"/>
          </a:xfrm>
          <a:prstGeom prst="line">
            <a:avLst/>
          </a:prstGeom>
          <a:noFill/>
          <a:ln w="9525">
            <a:solidFill>
              <a:schemeClr val="tx1"/>
            </a:solidFill>
            <a:round/>
            <a:headEnd/>
            <a:tailEnd/>
          </a:ln>
        </p:spPr>
        <p:txBody>
          <a:bodyPr/>
          <a:lstStyle/>
          <a:p>
            <a:endParaRPr lang="en-GB">
              <a:solidFill>
                <a:prstClr val="black"/>
              </a:solidFill>
            </a:endParaRPr>
          </a:p>
        </p:txBody>
      </p:sp>
      <p:sp>
        <p:nvSpPr>
          <p:cNvPr id="110606" name="Text Box 15"/>
          <p:cNvSpPr txBox="1">
            <a:spLocks noChangeArrowheads="1"/>
          </p:cNvSpPr>
          <p:nvPr/>
        </p:nvSpPr>
        <p:spPr bwMode="auto">
          <a:xfrm>
            <a:off x="7813675" y="2801119"/>
            <a:ext cx="935038" cy="400110"/>
          </a:xfrm>
          <a:prstGeom prst="rect">
            <a:avLst/>
          </a:prstGeom>
          <a:noFill/>
          <a:ln w="9525">
            <a:noFill/>
            <a:miter lim="800000"/>
            <a:headEnd/>
            <a:tailEnd/>
          </a:ln>
        </p:spPr>
        <p:txBody>
          <a:bodyPr>
            <a:spAutoFit/>
          </a:bodyPr>
          <a:lstStyle/>
          <a:p>
            <a:pPr>
              <a:spcBef>
                <a:spcPct val="50000"/>
              </a:spcBef>
            </a:pPr>
            <a:r>
              <a:rPr lang="en-GB" sz="2000" dirty="0">
                <a:solidFill>
                  <a:prstClr val="black"/>
                </a:solidFill>
                <a:latin typeface="Calibri" pitchFamily="34" charset="0"/>
                <a:cs typeface="Calibri" pitchFamily="34" charset="0"/>
              </a:rPr>
              <a:t>330 </a:t>
            </a:r>
            <a:r>
              <a:rPr lang="en-GB" sz="2000" dirty="0" err="1">
                <a:solidFill>
                  <a:prstClr val="black"/>
                </a:solidFill>
                <a:latin typeface="Calibri" pitchFamily="34" charset="0"/>
                <a:cs typeface="Calibri" pitchFamily="34" charset="0"/>
              </a:rPr>
              <a:t>ft</a:t>
            </a:r>
            <a:endParaRPr lang="en-US" sz="2000" dirty="0">
              <a:solidFill>
                <a:prstClr val="black"/>
              </a:solidFill>
              <a:latin typeface="Calibri" pitchFamily="34" charset="0"/>
              <a:cs typeface="Calibri" pitchFamily="34" charset="0"/>
            </a:endParaRPr>
          </a:p>
        </p:txBody>
      </p:sp>
      <p:sp>
        <p:nvSpPr>
          <p:cNvPr id="291856" name="Text Box 16"/>
          <p:cNvSpPr txBox="1">
            <a:spLocks noChangeArrowheads="1"/>
          </p:cNvSpPr>
          <p:nvPr/>
        </p:nvSpPr>
        <p:spPr bwMode="auto">
          <a:xfrm>
            <a:off x="323528" y="3933056"/>
            <a:ext cx="4103687" cy="2148280"/>
          </a:xfrm>
          <a:prstGeom prst="rect">
            <a:avLst/>
          </a:prstGeom>
          <a:noFill/>
          <a:ln w="9525">
            <a:noFill/>
            <a:miter lim="800000"/>
            <a:headEnd/>
            <a:tailEnd/>
          </a:ln>
        </p:spPr>
        <p:txBody>
          <a:bodyPr>
            <a:spAutoFit/>
          </a:bodyPr>
          <a:lstStyle/>
          <a:p>
            <a:pPr marL="533400" indent="-533400" algn="ctr">
              <a:lnSpc>
                <a:spcPct val="80000"/>
              </a:lnSpc>
              <a:spcBef>
                <a:spcPct val="20000"/>
              </a:spcBef>
            </a:pPr>
            <a:r>
              <a:rPr lang="en-GB" sz="3600" dirty="0" smtClean="0">
                <a:solidFill>
                  <a:srgbClr val="0070C0"/>
                </a:solidFill>
                <a:latin typeface="Calibri" pitchFamily="34" charset="0"/>
                <a:cs typeface="Calibri" pitchFamily="34" charset="0"/>
              </a:rPr>
              <a:t>Mifab HydroMax</a:t>
            </a:r>
            <a:r>
              <a:rPr lang="en-US" sz="3600" dirty="0" smtClean="0">
                <a:solidFill>
                  <a:srgbClr val="0070C0"/>
                </a:solidFill>
                <a:latin typeface="Calibri" pitchFamily="34" charset="0"/>
                <a:cs typeface="Calibri" pitchFamily="34" charset="0"/>
              </a:rPr>
              <a:t>®</a:t>
            </a:r>
            <a:r>
              <a:rPr lang="en-GB" sz="3600" dirty="0">
                <a:solidFill>
                  <a:srgbClr val="0070C0"/>
                </a:solidFill>
                <a:latin typeface="Calibri" pitchFamily="34" charset="0"/>
                <a:cs typeface="Calibri" pitchFamily="34" charset="0"/>
              </a:rPr>
              <a:t> </a:t>
            </a:r>
            <a:r>
              <a:rPr lang="en-GB" sz="3600" dirty="0" smtClean="0">
                <a:solidFill>
                  <a:srgbClr val="0070C0"/>
                </a:solidFill>
                <a:latin typeface="Calibri" pitchFamily="34" charset="0"/>
                <a:cs typeface="Calibri" pitchFamily="34" charset="0"/>
              </a:rPr>
              <a:t>Solution</a:t>
            </a:r>
            <a:endParaRPr lang="en-GB" sz="3600" dirty="0">
              <a:solidFill>
                <a:srgbClr val="0070C0"/>
              </a:solidFill>
              <a:latin typeface="Calibri" pitchFamily="34" charset="0"/>
              <a:cs typeface="Calibri" pitchFamily="34" charset="0"/>
            </a:endParaRPr>
          </a:p>
          <a:p>
            <a:pPr marL="533400" indent="-533400" algn="ctr">
              <a:lnSpc>
                <a:spcPct val="80000"/>
              </a:lnSpc>
              <a:spcBef>
                <a:spcPct val="20000"/>
              </a:spcBef>
            </a:pPr>
            <a:r>
              <a:rPr lang="en-GB" sz="3600" dirty="0">
                <a:solidFill>
                  <a:srgbClr val="0070C0"/>
                </a:solidFill>
                <a:latin typeface="Calibri" pitchFamily="34" charset="0"/>
                <a:cs typeface="Calibri" pitchFamily="34" charset="0"/>
              </a:rPr>
              <a:t>Only 1000 </a:t>
            </a:r>
            <a:r>
              <a:rPr lang="en-GB" sz="4000" dirty="0" smtClean="0">
                <a:solidFill>
                  <a:srgbClr val="0070C0"/>
                </a:solidFill>
                <a:latin typeface="Calibri" pitchFamily="34" charset="0"/>
                <a:cs typeface="Calibri" pitchFamily="34" charset="0"/>
              </a:rPr>
              <a:t>feet</a:t>
            </a:r>
            <a:r>
              <a:rPr lang="en-GB" sz="3600" dirty="0">
                <a:solidFill>
                  <a:srgbClr val="0070C0"/>
                </a:solidFill>
                <a:latin typeface="Calibri" pitchFamily="34" charset="0"/>
                <a:cs typeface="Calibri" pitchFamily="34" charset="0"/>
              </a:rPr>
              <a:t> </a:t>
            </a:r>
            <a:r>
              <a:rPr lang="en-GB" sz="3600" dirty="0" smtClean="0">
                <a:solidFill>
                  <a:srgbClr val="0070C0"/>
                </a:solidFill>
                <a:latin typeface="Calibri" pitchFamily="34" charset="0"/>
                <a:cs typeface="Calibri" pitchFamily="34" charset="0"/>
              </a:rPr>
              <a:t>Pipe</a:t>
            </a:r>
            <a:endParaRPr lang="en-GB" sz="3600" dirty="0">
              <a:solidFill>
                <a:srgbClr val="0070C0"/>
              </a:solidFill>
              <a:latin typeface="Calibri" pitchFamily="34" charset="0"/>
              <a:cs typeface="Calibri" pitchFamily="34" charset="0"/>
            </a:endParaRPr>
          </a:p>
          <a:p>
            <a:pPr marL="533400" indent="-533400" algn="ctr">
              <a:lnSpc>
                <a:spcPct val="80000"/>
              </a:lnSpc>
              <a:spcBef>
                <a:spcPct val="20000"/>
              </a:spcBef>
            </a:pPr>
            <a:r>
              <a:rPr lang="en-GB" sz="3600" b="1" dirty="0">
                <a:solidFill>
                  <a:srgbClr val="0070C0"/>
                </a:solidFill>
                <a:latin typeface="Calibri" pitchFamily="34" charset="0"/>
                <a:cs typeface="Calibri" pitchFamily="34" charset="0"/>
              </a:rPr>
              <a:t>Diameters 3</a:t>
            </a:r>
            <a:r>
              <a:rPr lang="en-US" sz="3600" b="1" dirty="0">
                <a:solidFill>
                  <a:srgbClr val="0070C0"/>
                </a:solidFill>
                <a:latin typeface="Calibri" pitchFamily="34" charset="0"/>
                <a:cs typeface="Calibri" pitchFamily="34" charset="0"/>
              </a:rPr>
              <a:t>”</a:t>
            </a:r>
            <a:r>
              <a:rPr lang="en-GB" sz="3600" b="1" dirty="0">
                <a:solidFill>
                  <a:srgbClr val="0070C0"/>
                </a:solidFill>
                <a:latin typeface="Calibri" pitchFamily="34" charset="0"/>
                <a:cs typeface="Calibri" pitchFamily="34" charset="0"/>
              </a:rPr>
              <a:t> to 8”</a:t>
            </a:r>
            <a:endParaRPr lang="en-US" sz="3600" b="1" dirty="0">
              <a:solidFill>
                <a:srgbClr val="0070C0"/>
              </a:solidFill>
              <a:latin typeface="Calibri" pitchFamily="34" charset="0"/>
              <a:cs typeface="Calibri" pitchFamily="34" charset="0"/>
            </a:endParaRPr>
          </a:p>
        </p:txBody>
      </p:sp>
      <p:sp>
        <p:nvSpPr>
          <p:cNvPr id="291857" name="Text Box 17"/>
          <p:cNvSpPr txBox="1">
            <a:spLocks noChangeArrowheads="1"/>
          </p:cNvSpPr>
          <p:nvPr/>
        </p:nvSpPr>
        <p:spPr bwMode="auto">
          <a:xfrm>
            <a:off x="4139952" y="332656"/>
            <a:ext cx="5004048" cy="2059025"/>
          </a:xfrm>
          <a:prstGeom prst="rect">
            <a:avLst/>
          </a:prstGeom>
          <a:noFill/>
          <a:ln w="9525">
            <a:noFill/>
            <a:miter lim="800000"/>
            <a:headEnd/>
            <a:tailEnd/>
          </a:ln>
        </p:spPr>
        <p:txBody>
          <a:bodyPr wrap="square">
            <a:spAutoFit/>
          </a:bodyPr>
          <a:lstStyle/>
          <a:p>
            <a:pPr marL="533400" indent="-533400" algn="ctr">
              <a:lnSpc>
                <a:spcPct val="80000"/>
              </a:lnSpc>
              <a:spcBef>
                <a:spcPct val="20000"/>
              </a:spcBef>
            </a:pPr>
            <a:r>
              <a:rPr lang="en-GB" sz="3600" dirty="0">
                <a:solidFill>
                  <a:srgbClr val="0070C0"/>
                </a:solidFill>
                <a:latin typeface="Calibri" pitchFamily="34" charset="0"/>
                <a:cs typeface="Calibri" pitchFamily="34" charset="0"/>
              </a:rPr>
              <a:t>Traditional Gravity System</a:t>
            </a:r>
          </a:p>
          <a:p>
            <a:pPr marL="533400" indent="-533400" algn="ctr">
              <a:lnSpc>
                <a:spcPct val="80000"/>
              </a:lnSpc>
              <a:spcBef>
                <a:spcPct val="20000"/>
              </a:spcBef>
            </a:pPr>
            <a:r>
              <a:rPr lang="en-GB" sz="3600" dirty="0">
                <a:solidFill>
                  <a:srgbClr val="0070C0"/>
                </a:solidFill>
                <a:latin typeface="Calibri" pitchFamily="34" charset="0"/>
                <a:cs typeface="Calibri" pitchFamily="34" charset="0"/>
              </a:rPr>
              <a:t>1600 feet </a:t>
            </a:r>
            <a:r>
              <a:rPr lang="en-GB" sz="3600" dirty="0" smtClean="0">
                <a:solidFill>
                  <a:srgbClr val="0070C0"/>
                </a:solidFill>
                <a:latin typeface="Calibri" pitchFamily="34" charset="0"/>
                <a:cs typeface="Calibri" pitchFamily="34" charset="0"/>
              </a:rPr>
              <a:t>Pipework</a:t>
            </a:r>
            <a:endParaRPr lang="en-GB" sz="3600" dirty="0">
              <a:solidFill>
                <a:srgbClr val="0070C0"/>
              </a:solidFill>
              <a:latin typeface="Calibri" pitchFamily="34" charset="0"/>
              <a:cs typeface="Calibri" pitchFamily="34" charset="0"/>
            </a:endParaRPr>
          </a:p>
          <a:p>
            <a:pPr marL="533400" indent="-533400" algn="ctr">
              <a:lnSpc>
                <a:spcPct val="80000"/>
              </a:lnSpc>
              <a:spcBef>
                <a:spcPct val="20000"/>
              </a:spcBef>
            </a:pPr>
            <a:r>
              <a:rPr lang="en-GB" sz="3600" dirty="0">
                <a:solidFill>
                  <a:srgbClr val="0070C0"/>
                </a:solidFill>
                <a:latin typeface="Calibri" pitchFamily="34" charset="0"/>
                <a:cs typeface="Calibri" pitchFamily="34" charset="0"/>
              </a:rPr>
              <a:t>Diameters 6” to </a:t>
            </a:r>
            <a:r>
              <a:rPr lang="en-GB" sz="3600" b="1" dirty="0">
                <a:solidFill>
                  <a:srgbClr val="FF0000"/>
                </a:solidFill>
                <a:latin typeface="Calibri" pitchFamily="34" charset="0"/>
                <a:cs typeface="Calibri" pitchFamily="34" charset="0"/>
              </a:rPr>
              <a:t>18”</a:t>
            </a:r>
          </a:p>
          <a:p>
            <a:pPr>
              <a:spcBef>
                <a:spcPct val="50000"/>
              </a:spcBef>
            </a:pPr>
            <a:endParaRPr lang="en-US" dirty="0">
              <a:solidFill>
                <a:prstClr val="black"/>
              </a:solidFill>
              <a:latin typeface="Verdana" pitchFamily="34" charset="0"/>
            </a:endParaRPr>
          </a:p>
        </p:txBody>
      </p:sp>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9" descr="MIFAB-Hydromax 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1452689171"/>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1857">
                                            <p:txEl>
                                              <p:pRg st="0" end="0"/>
                                            </p:txEl>
                                          </p:spTgt>
                                        </p:tgtEl>
                                        <p:attrNameLst>
                                          <p:attrName>style.visibility</p:attrName>
                                        </p:attrNameLst>
                                      </p:cBhvr>
                                      <p:to>
                                        <p:strVal val="visible"/>
                                      </p:to>
                                    </p:set>
                                    <p:animEffect transition="in" filter="wipe(right)">
                                      <p:cBhvr>
                                        <p:cTn id="7" dur="1000"/>
                                        <p:tgtEl>
                                          <p:spTgt spid="291857">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291857">
                                            <p:txEl>
                                              <p:pRg st="1" end="1"/>
                                            </p:txEl>
                                          </p:spTgt>
                                        </p:tgtEl>
                                        <p:attrNameLst>
                                          <p:attrName>style.visibility</p:attrName>
                                        </p:attrNameLst>
                                      </p:cBhvr>
                                      <p:to>
                                        <p:strVal val="visible"/>
                                      </p:to>
                                    </p:set>
                                    <p:animEffect transition="in" filter="wipe(right)">
                                      <p:cBhvr>
                                        <p:cTn id="10" dur="1000"/>
                                        <p:tgtEl>
                                          <p:spTgt spid="291857">
                                            <p:txEl>
                                              <p:pRg st="1" end="1"/>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291857">
                                            <p:txEl>
                                              <p:pRg st="2" end="2"/>
                                            </p:txEl>
                                          </p:spTgt>
                                        </p:tgtEl>
                                        <p:attrNameLst>
                                          <p:attrName>style.visibility</p:attrName>
                                        </p:attrNameLst>
                                      </p:cBhvr>
                                      <p:to>
                                        <p:strVal val="visible"/>
                                      </p:to>
                                    </p:set>
                                    <p:animEffect transition="in" filter="wipe(right)">
                                      <p:cBhvr>
                                        <p:cTn id="13" dur="1000"/>
                                        <p:tgtEl>
                                          <p:spTgt spid="29185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91856">
                                            <p:txEl>
                                              <p:pRg st="0" end="0"/>
                                            </p:txEl>
                                          </p:spTgt>
                                        </p:tgtEl>
                                        <p:attrNameLst>
                                          <p:attrName>style.visibility</p:attrName>
                                        </p:attrNameLst>
                                      </p:cBhvr>
                                      <p:to>
                                        <p:strVal val="visible"/>
                                      </p:to>
                                    </p:set>
                                    <p:anim calcmode="lin" valueType="num">
                                      <p:cBhvr additive="base">
                                        <p:cTn id="18" dur="500" fill="hold"/>
                                        <p:tgtEl>
                                          <p:spTgt spid="29185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91856">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291856">
                                            <p:txEl>
                                              <p:pRg st="1" end="1"/>
                                            </p:txEl>
                                          </p:spTgt>
                                        </p:tgtEl>
                                        <p:attrNameLst>
                                          <p:attrName>style.visibility</p:attrName>
                                        </p:attrNameLst>
                                      </p:cBhvr>
                                      <p:to>
                                        <p:strVal val="visible"/>
                                      </p:to>
                                    </p:set>
                                    <p:anim calcmode="lin" valueType="num">
                                      <p:cBhvr additive="base">
                                        <p:cTn id="22" dur="500" fill="hold"/>
                                        <p:tgtEl>
                                          <p:spTgt spid="291856">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91856">
                                            <p:txEl>
                                              <p:pRg st="1" end="1"/>
                                            </p:txEl>
                                          </p:spTgt>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291856">
                                            <p:txEl>
                                              <p:pRg st="2" end="2"/>
                                            </p:txEl>
                                          </p:spTgt>
                                        </p:tgtEl>
                                        <p:attrNameLst>
                                          <p:attrName>style.visibility</p:attrName>
                                        </p:attrNameLst>
                                      </p:cBhvr>
                                      <p:to>
                                        <p:strVal val="visible"/>
                                      </p:to>
                                    </p:set>
                                    <p:anim calcmode="lin" valueType="num">
                                      <p:cBhvr additive="base">
                                        <p:cTn id="26" dur="500" fill="hold"/>
                                        <p:tgtEl>
                                          <p:spTgt spid="291856">
                                            <p:txEl>
                                              <p:pRg st="2" end="2"/>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29185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35496" y="188640"/>
            <a:ext cx="9108504" cy="6424885"/>
          </a:xfrm>
        </p:spPr>
        <p:txBody>
          <a:bodyPr/>
          <a:lstStyle/>
          <a:p>
            <a:pPr algn="ctr" eaLnBrk="1" hangingPunct="1">
              <a:lnSpc>
                <a:spcPct val="80000"/>
              </a:lnSpc>
              <a:buFontTx/>
              <a:buNone/>
            </a:pPr>
            <a:r>
              <a:rPr lang="en-GB" sz="3600" b="1" dirty="0" smtClean="0">
                <a:solidFill>
                  <a:srgbClr val="0070C0"/>
                </a:solidFill>
                <a:latin typeface="Calibri" pitchFamily="34" charset="0"/>
                <a:ea typeface="+mj-ea"/>
                <a:cs typeface="Calibri" pitchFamily="34" charset="0"/>
              </a:rPr>
              <a:t>USA Siphonic Standards</a:t>
            </a:r>
          </a:p>
          <a:p>
            <a:pPr algn="ctr">
              <a:lnSpc>
                <a:spcPct val="80000"/>
              </a:lnSpc>
              <a:buNone/>
            </a:pPr>
            <a:endParaRPr lang="en-GB" sz="2000" dirty="0" smtClean="0">
              <a:solidFill>
                <a:srgbClr val="0070C0"/>
              </a:solidFill>
              <a:latin typeface="Calibri" pitchFamily="34" charset="0"/>
              <a:ea typeface="+mj-ea"/>
              <a:cs typeface="Calibri" pitchFamily="34" charset="0"/>
            </a:endParaRPr>
          </a:p>
          <a:p>
            <a:pPr algn="ctr">
              <a:lnSpc>
                <a:spcPct val="80000"/>
              </a:lnSpc>
              <a:buNone/>
            </a:pPr>
            <a:r>
              <a:rPr lang="en-GB" sz="2800" dirty="0" smtClean="0">
                <a:solidFill>
                  <a:srgbClr val="0070C0"/>
                </a:solidFill>
                <a:latin typeface="Calibri" pitchFamily="34" charset="0"/>
                <a:ea typeface="+mj-ea"/>
                <a:cs typeface="Calibri" pitchFamily="34" charset="0"/>
              </a:rPr>
              <a:t>Siphonic Drainage is an Engineered System</a:t>
            </a:r>
            <a:endParaRPr lang="en-GB" sz="2800" dirty="0">
              <a:solidFill>
                <a:srgbClr val="0070C0"/>
              </a:solidFill>
              <a:latin typeface="Calibri" pitchFamily="34" charset="0"/>
              <a:ea typeface="+mj-ea"/>
              <a:cs typeface="Calibri" pitchFamily="34" charset="0"/>
            </a:endParaRPr>
          </a:p>
          <a:p>
            <a:pPr algn="ctr">
              <a:lnSpc>
                <a:spcPct val="80000"/>
              </a:lnSpc>
              <a:buNone/>
            </a:pPr>
            <a:r>
              <a:rPr lang="en-GB" sz="2800" dirty="0">
                <a:solidFill>
                  <a:srgbClr val="0070C0"/>
                </a:solidFill>
                <a:latin typeface="Calibri" pitchFamily="34" charset="0"/>
                <a:ea typeface="+mj-ea"/>
                <a:cs typeface="Calibri" pitchFamily="34" charset="0"/>
              </a:rPr>
              <a:t>Submitted </a:t>
            </a:r>
            <a:r>
              <a:rPr lang="en-GB" sz="2800" dirty="0" smtClean="0">
                <a:solidFill>
                  <a:srgbClr val="0070C0"/>
                </a:solidFill>
                <a:latin typeface="Calibri" pitchFamily="34" charset="0"/>
                <a:ea typeface="+mj-ea"/>
                <a:cs typeface="Calibri" pitchFamily="34" charset="0"/>
              </a:rPr>
              <a:t>through </a:t>
            </a:r>
            <a:r>
              <a:rPr lang="en-GB" sz="2800" dirty="0">
                <a:solidFill>
                  <a:srgbClr val="0070C0"/>
                </a:solidFill>
                <a:latin typeface="Calibri" pitchFamily="34" charset="0"/>
                <a:ea typeface="+mj-ea"/>
                <a:cs typeface="Calibri" pitchFamily="34" charset="0"/>
              </a:rPr>
              <a:t>Chapter One</a:t>
            </a:r>
          </a:p>
          <a:p>
            <a:pPr algn="ctr" eaLnBrk="1" hangingPunct="1">
              <a:lnSpc>
                <a:spcPct val="80000"/>
              </a:lnSpc>
              <a:buFontTx/>
              <a:buNone/>
            </a:pPr>
            <a:endParaRPr lang="en-GB" sz="2800" dirty="0" smtClean="0">
              <a:solidFill>
                <a:srgbClr val="0070C0"/>
              </a:solidFill>
              <a:latin typeface="Calibri" pitchFamily="34" charset="0"/>
              <a:ea typeface="+mj-ea"/>
              <a:cs typeface="Calibri" pitchFamily="34" charset="0"/>
            </a:endParaRPr>
          </a:p>
          <a:p>
            <a:pPr algn="ctr" eaLnBrk="1" hangingPunct="1">
              <a:lnSpc>
                <a:spcPct val="80000"/>
              </a:lnSpc>
              <a:buFontTx/>
              <a:buNone/>
            </a:pPr>
            <a:r>
              <a:rPr lang="en-GB" sz="2800" b="1" dirty="0" smtClean="0">
                <a:solidFill>
                  <a:srgbClr val="0070C0"/>
                </a:solidFill>
                <a:latin typeface="Calibri" pitchFamily="34" charset="0"/>
                <a:ea typeface="+mj-ea"/>
                <a:cs typeface="Calibri" pitchFamily="34" charset="0"/>
              </a:rPr>
              <a:t>Roof Drain Product &amp; Performance Standard</a:t>
            </a:r>
          </a:p>
          <a:p>
            <a:pPr algn="ctr" eaLnBrk="1" hangingPunct="1">
              <a:lnSpc>
                <a:spcPct val="80000"/>
              </a:lnSpc>
              <a:buFontTx/>
              <a:buNone/>
            </a:pPr>
            <a:r>
              <a:rPr lang="en-GB" sz="2800" dirty="0" smtClean="0">
                <a:solidFill>
                  <a:srgbClr val="0070C0"/>
                </a:solidFill>
                <a:latin typeface="Calibri" pitchFamily="34" charset="0"/>
                <a:ea typeface="+mj-ea"/>
                <a:cs typeface="Calibri" pitchFamily="34" charset="0"/>
              </a:rPr>
              <a:t>ASME/ANSI A112.6.9 Siphonic Roof Drain Standard </a:t>
            </a:r>
            <a:br>
              <a:rPr lang="en-GB" sz="2800" dirty="0" smtClean="0">
                <a:solidFill>
                  <a:srgbClr val="0070C0"/>
                </a:solidFill>
                <a:latin typeface="Calibri" pitchFamily="34" charset="0"/>
                <a:ea typeface="+mj-ea"/>
                <a:cs typeface="Calibri" pitchFamily="34" charset="0"/>
              </a:rPr>
            </a:br>
            <a:r>
              <a:rPr lang="en-GB" sz="2800" dirty="0" smtClean="0">
                <a:solidFill>
                  <a:srgbClr val="0070C0"/>
                </a:solidFill>
                <a:latin typeface="Calibri" pitchFamily="34" charset="0"/>
                <a:ea typeface="+mj-ea"/>
                <a:cs typeface="Calibri" pitchFamily="34" charset="0"/>
              </a:rPr>
              <a:t>(published in 2005) </a:t>
            </a:r>
          </a:p>
          <a:p>
            <a:pPr algn="ctr" eaLnBrk="1" hangingPunct="1">
              <a:lnSpc>
                <a:spcPct val="80000"/>
              </a:lnSpc>
              <a:buFontTx/>
              <a:buNone/>
            </a:pPr>
            <a:endParaRPr lang="en-GB" sz="2000" dirty="0" smtClean="0">
              <a:solidFill>
                <a:srgbClr val="0070C0"/>
              </a:solidFill>
              <a:latin typeface="Calibri" pitchFamily="34" charset="0"/>
              <a:ea typeface="+mj-ea"/>
              <a:cs typeface="Calibri" pitchFamily="34" charset="0"/>
            </a:endParaRPr>
          </a:p>
          <a:p>
            <a:pPr algn="ctr" eaLnBrk="1" hangingPunct="1">
              <a:lnSpc>
                <a:spcPct val="80000"/>
              </a:lnSpc>
              <a:buFontTx/>
              <a:buNone/>
            </a:pPr>
            <a:r>
              <a:rPr lang="en-GB" sz="2800" b="1" dirty="0" smtClean="0">
                <a:solidFill>
                  <a:srgbClr val="0070C0"/>
                </a:solidFill>
                <a:latin typeface="Calibri" pitchFamily="34" charset="0"/>
                <a:ea typeface="+mj-ea"/>
                <a:cs typeface="Calibri" pitchFamily="34" charset="0"/>
              </a:rPr>
              <a:t>System Design/Installation/Performance Standard</a:t>
            </a:r>
            <a:endParaRPr lang="en-US" sz="2800" b="1" dirty="0" smtClean="0">
              <a:solidFill>
                <a:srgbClr val="0070C0"/>
              </a:solidFill>
              <a:latin typeface="Calibri" pitchFamily="34" charset="0"/>
              <a:ea typeface="+mj-ea"/>
              <a:cs typeface="Calibri" pitchFamily="34" charset="0"/>
            </a:endParaRPr>
          </a:p>
          <a:p>
            <a:pPr algn="ctr">
              <a:lnSpc>
                <a:spcPct val="80000"/>
              </a:lnSpc>
              <a:buNone/>
            </a:pPr>
            <a:r>
              <a:rPr lang="en-GB" sz="2800" dirty="0" smtClean="0">
                <a:solidFill>
                  <a:srgbClr val="0070C0"/>
                </a:solidFill>
                <a:latin typeface="Calibri" pitchFamily="34" charset="0"/>
                <a:ea typeface="+mj-ea"/>
                <a:cs typeface="Calibri" pitchFamily="34" charset="0"/>
              </a:rPr>
              <a:t>ASPE Technical Standard #45</a:t>
            </a:r>
            <a:r>
              <a:rPr lang="en-GB" sz="2800" dirty="0" smtClean="0">
                <a:solidFill>
                  <a:srgbClr val="0070C0"/>
                </a:solidFill>
                <a:latin typeface="Calibri" pitchFamily="34" charset="0"/>
                <a:cs typeface="Calibri" pitchFamily="34" charset="0"/>
              </a:rPr>
              <a:t>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(published in 2007) </a:t>
            </a:r>
            <a:endParaRPr lang="en-GB" sz="2800" dirty="0" smtClean="0">
              <a:solidFill>
                <a:srgbClr val="0070C0"/>
              </a:solidFill>
              <a:latin typeface="Calibri" pitchFamily="34" charset="0"/>
              <a:ea typeface="+mj-ea"/>
              <a:cs typeface="Calibri" pitchFamily="34" charset="0"/>
            </a:endParaRPr>
          </a:p>
          <a:p>
            <a:pPr algn="ctr" eaLnBrk="1" hangingPunct="1">
              <a:lnSpc>
                <a:spcPct val="80000"/>
              </a:lnSpc>
              <a:buFontTx/>
              <a:buNone/>
            </a:pPr>
            <a:endParaRPr lang="en-GB" sz="2000" dirty="0">
              <a:solidFill>
                <a:srgbClr val="0070C0"/>
              </a:solidFill>
              <a:latin typeface="Calibri" pitchFamily="34" charset="0"/>
              <a:ea typeface="+mj-ea"/>
              <a:cs typeface="Calibri" pitchFamily="34" charset="0"/>
            </a:endParaRPr>
          </a:p>
          <a:p>
            <a:pPr marL="0" indent="0" algn="ctr" eaLnBrk="1" hangingPunct="1">
              <a:lnSpc>
                <a:spcPct val="80000"/>
              </a:lnSpc>
              <a:buFontTx/>
              <a:buNone/>
            </a:pPr>
            <a:r>
              <a:rPr lang="en-GB" sz="2800" b="1" dirty="0" smtClean="0">
                <a:solidFill>
                  <a:srgbClr val="0070C0"/>
                </a:solidFill>
                <a:latin typeface="Calibri" pitchFamily="34" charset="0"/>
                <a:ea typeface="+mj-ea"/>
                <a:cs typeface="Calibri" pitchFamily="34" charset="0"/>
              </a:rPr>
              <a:t>IPC 2012</a:t>
            </a:r>
            <a:br>
              <a:rPr lang="en-GB" sz="2800" b="1" dirty="0" smtClean="0">
                <a:solidFill>
                  <a:srgbClr val="0070C0"/>
                </a:solidFill>
                <a:latin typeface="Calibri" pitchFamily="34" charset="0"/>
                <a:ea typeface="+mj-ea"/>
                <a:cs typeface="Calibri" pitchFamily="34" charset="0"/>
              </a:rPr>
            </a:br>
            <a:r>
              <a:rPr lang="en-GB" sz="2800" dirty="0" smtClean="0">
                <a:solidFill>
                  <a:srgbClr val="0070C0"/>
                </a:solidFill>
                <a:latin typeface="Calibri" pitchFamily="34" charset="0"/>
                <a:ea typeface="+mj-ea"/>
                <a:cs typeface="Calibri" pitchFamily="34" charset="0"/>
              </a:rPr>
              <a:t>(Simply seeks compliance with ASPE 45 and ASME A112.6.9)</a:t>
            </a:r>
            <a:endParaRPr lang="en-GB" sz="4000" dirty="0" smtClean="0">
              <a:solidFill>
                <a:srgbClr val="0070C0"/>
              </a:solidFill>
              <a:latin typeface="Calibri" pitchFamily="34" charset="0"/>
              <a:ea typeface="+mj-ea"/>
              <a:cs typeface="Calibri" pitchFamily="34"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46787">
                                            <p:txEl>
                                              <p:pRg st="6" end="6"/>
                                            </p:txEl>
                                          </p:spTgt>
                                        </p:tgtEl>
                                        <p:attrNameLst>
                                          <p:attrName>style.visibility</p:attrName>
                                        </p:attrNameLst>
                                      </p:cBhvr>
                                      <p:to>
                                        <p:strVal val="visible"/>
                                      </p:to>
                                    </p:set>
                                    <p:animEffect transition="in" filter="slide(fromBottom)">
                                      <p:cBhvr>
                                        <p:cTn id="7" dur="500"/>
                                        <p:tgtEl>
                                          <p:spTgt spid="246787">
                                            <p:txEl>
                                              <p:pRg st="6" end="6"/>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46787">
                                            <p:txEl>
                                              <p:pRg st="5" end="5"/>
                                            </p:txEl>
                                          </p:spTgt>
                                        </p:tgtEl>
                                        <p:attrNameLst>
                                          <p:attrName>style.visibility</p:attrName>
                                        </p:attrNameLst>
                                      </p:cBhvr>
                                      <p:to>
                                        <p:strVal val="visible"/>
                                      </p:to>
                                    </p:set>
                                    <p:animEffect transition="in" filter="slide(fromBottom)">
                                      <p:cBhvr>
                                        <p:cTn id="10" dur="500"/>
                                        <p:tgtEl>
                                          <p:spTgt spid="246787">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6787">
                                            <p:txEl>
                                              <p:pRg st="8" end="8"/>
                                            </p:txEl>
                                          </p:spTgt>
                                        </p:tgtEl>
                                        <p:attrNameLst>
                                          <p:attrName>style.visibility</p:attrName>
                                        </p:attrNameLst>
                                      </p:cBhvr>
                                      <p:to>
                                        <p:strVal val="visible"/>
                                      </p:to>
                                    </p:set>
                                    <p:anim calcmode="lin" valueType="num">
                                      <p:cBhvr additive="base">
                                        <p:cTn id="15" dur="500" fill="hold"/>
                                        <p:tgtEl>
                                          <p:spTgt spid="246787">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6787">
                                            <p:txEl>
                                              <p:pRg st="8" end="8"/>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6787">
                                            <p:txEl>
                                              <p:pRg st="9" end="9"/>
                                            </p:txEl>
                                          </p:spTgt>
                                        </p:tgtEl>
                                        <p:attrNameLst>
                                          <p:attrName>style.visibility</p:attrName>
                                        </p:attrNameLst>
                                      </p:cBhvr>
                                      <p:to>
                                        <p:strVal val="visible"/>
                                      </p:to>
                                    </p:set>
                                    <p:anim calcmode="lin" valueType="num">
                                      <p:cBhvr additive="base">
                                        <p:cTn id="19" dur="500" fill="hold"/>
                                        <p:tgtEl>
                                          <p:spTgt spid="246787">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6787">
                                            <p:txEl>
                                              <p:pRg st="9" end="9"/>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6787">
                                            <p:txEl>
                                              <p:pRg st="11" end="11"/>
                                            </p:txEl>
                                          </p:spTgt>
                                        </p:tgtEl>
                                        <p:attrNameLst>
                                          <p:attrName>style.visibility</p:attrName>
                                        </p:attrNameLst>
                                      </p:cBhvr>
                                      <p:to>
                                        <p:strVal val="visible"/>
                                      </p:to>
                                    </p:set>
                                    <p:anim calcmode="lin" valueType="num">
                                      <p:cBhvr additive="base">
                                        <p:cTn id="23" dur="500" fill="hold"/>
                                        <p:tgtEl>
                                          <p:spTgt spid="246787">
                                            <p:txEl>
                                              <p:pRg st="11" end="1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46787">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41968" y="74499"/>
            <a:ext cx="9108504" cy="6424885"/>
          </a:xfrm>
        </p:spPr>
        <p:txBody>
          <a:bodyPr>
            <a:normAutofit/>
          </a:bodyPr>
          <a:lstStyle/>
          <a:p>
            <a:pPr algn="ctr" eaLnBrk="1" hangingPunct="1">
              <a:lnSpc>
                <a:spcPct val="80000"/>
              </a:lnSpc>
              <a:buFontTx/>
              <a:buNone/>
            </a:pPr>
            <a:r>
              <a:rPr lang="en-GB" sz="3600" b="1" dirty="0" smtClean="0">
                <a:solidFill>
                  <a:srgbClr val="0070C0"/>
                </a:solidFill>
                <a:latin typeface="Calibri" pitchFamily="34" charset="0"/>
                <a:ea typeface="+mj-ea"/>
                <a:cs typeface="Calibri" pitchFamily="34" charset="0"/>
              </a:rPr>
              <a:t>USA Siphonic Standards</a:t>
            </a:r>
          </a:p>
          <a:p>
            <a:pPr algn="ctr" eaLnBrk="1" hangingPunct="1">
              <a:lnSpc>
                <a:spcPct val="80000"/>
              </a:lnSpc>
              <a:buFontTx/>
              <a:buNone/>
            </a:pPr>
            <a:r>
              <a:rPr lang="en-GB" sz="2800" dirty="0" smtClean="0">
                <a:solidFill>
                  <a:srgbClr val="0070C0"/>
                </a:solidFill>
                <a:latin typeface="Calibri" pitchFamily="34" charset="0"/>
                <a:ea typeface="+mj-ea"/>
                <a:cs typeface="Calibri" pitchFamily="34" charset="0"/>
              </a:rPr>
              <a:t/>
            </a:r>
            <a:br>
              <a:rPr lang="en-GB" sz="2800" dirty="0" smtClean="0">
                <a:solidFill>
                  <a:srgbClr val="0070C0"/>
                </a:solidFill>
                <a:latin typeface="Calibri" pitchFamily="34" charset="0"/>
                <a:ea typeface="+mj-ea"/>
                <a:cs typeface="Calibri" pitchFamily="34" charset="0"/>
              </a:rPr>
            </a:br>
            <a:r>
              <a:rPr lang="en-GB" sz="2800" dirty="0" smtClean="0">
                <a:solidFill>
                  <a:srgbClr val="0070C0"/>
                </a:solidFill>
                <a:latin typeface="Calibri" pitchFamily="34" charset="0"/>
                <a:ea typeface="+mj-ea"/>
                <a:cs typeface="Calibri" pitchFamily="34" charset="0"/>
              </a:rPr>
              <a:t>ASPE Technical Standard #45 </a:t>
            </a:r>
          </a:p>
          <a:p>
            <a:pPr algn="ctr" eaLnBrk="1" hangingPunct="1">
              <a:lnSpc>
                <a:spcPct val="80000"/>
              </a:lnSpc>
              <a:buFontTx/>
              <a:buNone/>
            </a:pPr>
            <a:r>
              <a:rPr lang="en-GB" sz="2800" dirty="0" smtClean="0">
                <a:solidFill>
                  <a:srgbClr val="0070C0"/>
                </a:solidFill>
                <a:latin typeface="Calibri" pitchFamily="34" charset="0"/>
                <a:cs typeface="Calibri" pitchFamily="34" charset="0"/>
              </a:rPr>
              <a:t>Published in 2007 and reviewed 2012.</a:t>
            </a:r>
            <a:br>
              <a:rPr lang="en-GB" sz="28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(with </a:t>
            </a:r>
            <a:r>
              <a:rPr lang="en-GB" sz="2400" dirty="0" err="1" smtClean="0">
                <a:solidFill>
                  <a:srgbClr val="0070C0"/>
                </a:solidFill>
                <a:latin typeface="Calibri" pitchFamily="34" charset="0"/>
                <a:cs typeface="Calibri" pitchFamily="34" charset="0"/>
              </a:rPr>
              <a:t>HydroMax’s</a:t>
            </a:r>
            <a:r>
              <a:rPr lang="en-GB" sz="2400" dirty="0" smtClean="0">
                <a:solidFill>
                  <a:srgbClr val="0070C0"/>
                </a:solidFill>
                <a:latin typeface="Calibri" pitchFamily="34" charset="0"/>
                <a:cs typeface="Calibri" pitchFamily="34" charset="0"/>
              </a:rPr>
              <a:t> Bill Ross on committee)</a:t>
            </a:r>
          </a:p>
          <a:p>
            <a:pPr marL="266700" indent="0" algn="ctr" eaLnBrk="1" hangingPunct="1">
              <a:lnSpc>
                <a:spcPct val="80000"/>
              </a:lnSpc>
              <a:buFontTx/>
              <a:buNone/>
            </a:pPr>
            <a:endParaRPr lang="en-GB" sz="1600" dirty="0">
              <a:solidFill>
                <a:srgbClr val="0070C0"/>
              </a:solidFill>
              <a:latin typeface="Calibri" pitchFamily="34" charset="0"/>
              <a:cs typeface="Calibri" pitchFamily="34" charset="0"/>
            </a:endParaRPr>
          </a:p>
          <a:p>
            <a:pPr marL="85725" indent="0" algn="ctr" eaLnBrk="1" hangingPunct="1">
              <a:lnSpc>
                <a:spcPct val="80000"/>
              </a:lnSpc>
              <a:buFontTx/>
              <a:buNone/>
            </a:pPr>
            <a:r>
              <a:rPr lang="en-GB" sz="2800" b="1" dirty="0" smtClean="0">
                <a:solidFill>
                  <a:srgbClr val="0070C0"/>
                </a:solidFill>
                <a:latin typeface="Calibri" pitchFamily="34" charset="0"/>
                <a:cs typeface="Calibri" pitchFamily="34" charset="0"/>
              </a:rPr>
              <a:t>In October 2013, having gained American National Standards Institute approval this revision was published as </a:t>
            </a:r>
          </a:p>
          <a:p>
            <a:pPr marL="266700" indent="0" algn="ctr" eaLnBrk="1" hangingPunct="1">
              <a:lnSpc>
                <a:spcPct val="80000"/>
              </a:lnSpc>
              <a:buFontTx/>
              <a:buNone/>
            </a:pPr>
            <a:endParaRPr lang="en-GB" sz="2800" b="1" dirty="0">
              <a:solidFill>
                <a:srgbClr val="0070C0"/>
              </a:solidFill>
              <a:latin typeface="Calibri" pitchFamily="34" charset="0"/>
              <a:cs typeface="Calibri" pitchFamily="34" charset="0"/>
            </a:endParaRPr>
          </a:p>
          <a:p>
            <a:pPr marL="266700" indent="0" algn="ctr" eaLnBrk="1" hangingPunct="1">
              <a:lnSpc>
                <a:spcPct val="80000"/>
              </a:lnSpc>
              <a:buFontTx/>
              <a:buNone/>
            </a:pPr>
            <a:r>
              <a:rPr lang="en-GB" sz="3600" b="1" dirty="0" smtClean="0">
                <a:solidFill>
                  <a:srgbClr val="0070C0"/>
                </a:solidFill>
                <a:latin typeface="Calibri" pitchFamily="34" charset="0"/>
                <a:cs typeface="Calibri" pitchFamily="34" charset="0"/>
              </a:rPr>
              <a:t>ASPE/ANSI 45-2013:Siphonic Roof Drainage</a:t>
            </a:r>
          </a:p>
          <a:p>
            <a:pPr marL="266700" indent="0" eaLnBrk="1" hangingPunct="1">
              <a:lnSpc>
                <a:spcPct val="80000"/>
              </a:lnSpc>
              <a:buFontTx/>
              <a:buNone/>
            </a:pPr>
            <a:r>
              <a:rPr lang="en-GB" sz="2800" dirty="0" smtClean="0">
                <a:solidFill>
                  <a:srgbClr val="0070C0"/>
                </a:solidFill>
                <a:latin typeface="Calibri" pitchFamily="34" charset="0"/>
                <a:cs typeface="Calibri" pitchFamily="34" charset="0"/>
              </a:rPr>
              <a:t/>
            </a:r>
            <a:br>
              <a:rPr lang="en-GB" sz="2800" dirty="0" smtClean="0">
                <a:solidFill>
                  <a:srgbClr val="0070C0"/>
                </a:solidFill>
                <a:latin typeface="Calibri" pitchFamily="34" charset="0"/>
                <a:cs typeface="Calibri" pitchFamily="34" charset="0"/>
              </a:rPr>
            </a:br>
            <a:endParaRPr lang="en-GB" sz="2800" dirty="0" smtClean="0">
              <a:solidFill>
                <a:srgbClr val="0070C0"/>
              </a:solidFill>
              <a:latin typeface="Calibri" pitchFamily="34" charset="0"/>
              <a:cs typeface="Calibri" pitchFamily="34" charset="0"/>
            </a:endParaRPr>
          </a:p>
          <a:p>
            <a:pPr marL="266700" indent="0" eaLnBrk="1" hangingPunct="1">
              <a:lnSpc>
                <a:spcPct val="80000"/>
              </a:lnSpc>
              <a:buFontTx/>
              <a:buNone/>
            </a:pPr>
            <a:r>
              <a:rPr lang="en-GB" sz="2800" dirty="0" smtClean="0">
                <a:solidFill>
                  <a:srgbClr val="0070C0"/>
                </a:solidFill>
                <a:latin typeface="Calibri" pitchFamily="34" charset="0"/>
                <a:cs typeface="Calibri" pitchFamily="34" charset="0"/>
              </a:rPr>
              <a:t> </a:t>
            </a:r>
            <a:endParaRPr lang="en-GB" sz="2800" dirty="0" smtClean="0">
              <a:solidFill>
                <a:srgbClr val="0070C0"/>
              </a:solidFill>
              <a:latin typeface="Calibri" pitchFamily="34" charset="0"/>
              <a:ea typeface="+mj-ea"/>
              <a:cs typeface="Calibri" pitchFamily="34" charset="0"/>
            </a:endParaRPr>
          </a:p>
          <a:p>
            <a:pPr algn="ctr" eaLnBrk="1" hangingPunct="1">
              <a:lnSpc>
                <a:spcPct val="80000"/>
              </a:lnSpc>
              <a:buFontTx/>
              <a:buNone/>
            </a:pPr>
            <a:endParaRPr lang="en-GB" sz="2800" dirty="0" smtClean="0">
              <a:solidFill>
                <a:srgbClr val="0070C0"/>
              </a:solidFill>
              <a:latin typeface="Calibri" pitchFamily="34" charset="0"/>
              <a:ea typeface="+mj-ea"/>
              <a:cs typeface="Calibri" pitchFamily="34" charset="0"/>
            </a:endParaRPr>
          </a:p>
        </p:txBody>
      </p:sp>
      <p:pic>
        <p:nvPicPr>
          <p:cNvPr id="3143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573393"/>
            <a:ext cx="3986590" cy="56359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34943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4370"/>
                                        </p:tgtEl>
                                        <p:attrNameLst>
                                          <p:attrName>style.visibility</p:attrName>
                                        </p:attrNameLst>
                                      </p:cBhvr>
                                      <p:to>
                                        <p:strVal val="visible"/>
                                      </p:to>
                                    </p:set>
                                    <p:anim calcmode="lin" valueType="num">
                                      <p:cBhvr>
                                        <p:cTn id="7" dur="1000" fill="hold"/>
                                        <p:tgtEl>
                                          <p:spTgt spid="314370"/>
                                        </p:tgtEl>
                                        <p:attrNameLst>
                                          <p:attrName>ppt_w</p:attrName>
                                        </p:attrNameLst>
                                      </p:cBhvr>
                                      <p:tavLst>
                                        <p:tav tm="0">
                                          <p:val>
                                            <p:fltVal val="0"/>
                                          </p:val>
                                        </p:tav>
                                        <p:tav tm="100000">
                                          <p:val>
                                            <p:strVal val="#ppt_w"/>
                                          </p:val>
                                        </p:tav>
                                      </p:tavLst>
                                    </p:anim>
                                    <p:anim calcmode="lin" valueType="num">
                                      <p:cBhvr>
                                        <p:cTn id="8" dur="1000" fill="hold"/>
                                        <p:tgtEl>
                                          <p:spTgt spid="314370"/>
                                        </p:tgtEl>
                                        <p:attrNameLst>
                                          <p:attrName>ppt_h</p:attrName>
                                        </p:attrNameLst>
                                      </p:cBhvr>
                                      <p:tavLst>
                                        <p:tav tm="0">
                                          <p:val>
                                            <p:fltVal val="0"/>
                                          </p:val>
                                        </p:tav>
                                        <p:tav tm="100000">
                                          <p:val>
                                            <p:strVal val="#ppt_h"/>
                                          </p:val>
                                        </p:tav>
                                      </p:tavLst>
                                    </p:anim>
                                    <p:anim calcmode="lin" valueType="num">
                                      <p:cBhvr>
                                        <p:cTn id="9" dur="1000" fill="hold"/>
                                        <p:tgtEl>
                                          <p:spTgt spid="314370"/>
                                        </p:tgtEl>
                                        <p:attrNameLst>
                                          <p:attrName>style.rotation</p:attrName>
                                        </p:attrNameLst>
                                      </p:cBhvr>
                                      <p:tavLst>
                                        <p:tav tm="0">
                                          <p:val>
                                            <p:fltVal val="90"/>
                                          </p:val>
                                        </p:tav>
                                        <p:tav tm="100000">
                                          <p:val>
                                            <p:fltVal val="0"/>
                                          </p:val>
                                        </p:tav>
                                      </p:tavLst>
                                    </p:anim>
                                    <p:animEffect transition="in" filter="fade">
                                      <p:cBhvr>
                                        <p:cTn id="10" dur="1000"/>
                                        <p:tgtEl>
                                          <p:spTgt spid="314370"/>
                                        </p:tgtEl>
                                      </p:cBhvr>
                                    </p:animEffect>
                                  </p:childTnLst>
                                </p:cTn>
                              </p:par>
                              <p:par>
                                <p:cTn id="11" presetID="42" presetClass="exit" presetSubtype="0" fill="hold" nodeType="withEffect">
                                  <p:stCondLst>
                                    <p:cond delay="0"/>
                                  </p:stCondLst>
                                  <p:childTnLst>
                                    <p:animEffect transition="out" filter="fade">
                                      <p:cBhvr>
                                        <p:cTn id="12" dur="1000"/>
                                        <p:tgtEl>
                                          <p:spTgt spid="246787">
                                            <p:txEl>
                                              <p:pRg st="1" end="1"/>
                                            </p:txEl>
                                          </p:spTgt>
                                        </p:tgtEl>
                                      </p:cBhvr>
                                    </p:animEffect>
                                    <p:anim calcmode="lin" valueType="num">
                                      <p:cBhvr>
                                        <p:cTn id="13" dur="1000"/>
                                        <p:tgtEl>
                                          <p:spTgt spid="246787">
                                            <p:txEl>
                                              <p:pRg st="1" end="1"/>
                                            </p:txEl>
                                          </p:spTgt>
                                        </p:tgtEl>
                                        <p:attrNameLst>
                                          <p:attrName>ppt_x</p:attrName>
                                        </p:attrNameLst>
                                      </p:cBhvr>
                                      <p:tavLst>
                                        <p:tav tm="0">
                                          <p:val>
                                            <p:strVal val="ppt_x"/>
                                          </p:val>
                                        </p:tav>
                                        <p:tav tm="100000">
                                          <p:val>
                                            <p:strVal val="ppt_x"/>
                                          </p:val>
                                        </p:tav>
                                      </p:tavLst>
                                    </p:anim>
                                    <p:anim calcmode="lin" valueType="num">
                                      <p:cBhvr>
                                        <p:cTn id="14" dur="1000"/>
                                        <p:tgtEl>
                                          <p:spTgt spid="246787">
                                            <p:txEl>
                                              <p:pRg st="1" end="1"/>
                                            </p:txEl>
                                          </p:spTgt>
                                        </p:tgtEl>
                                        <p:attrNameLst>
                                          <p:attrName>ppt_y</p:attrName>
                                        </p:attrNameLst>
                                      </p:cBhvr>
                                      <p:tavLst>
                                        <p:tav tm="0">
                                          <p:val>
                                            <p:strVal val="ppt_y"/>
                                          </p:val>
                                        </p:tav>
                                        <p:tav tm="100000">
                                          <p:val>
                                            <p:strVal val="ppt_y+.1"/>
                                          </p:val>
                                        </p:tav>
                                      </p:tavLst>
                                    </p:anim>
                                    <p:set>
                                      <p:cBhvr>
                                        <p:cTn id="15" dur="1" fill="hold">
                                          <p:stCondLst>
                                            <p:cond delay="999"/>
                                          </p:stCondLst>
                                        </p:cTn>
                                        <p:tgtEl>
                                          <p:spTgt spid="246787">
                                            <p:txEl>
                                              <p:pRg st="1" end="1"/>
                                            </p:txEl>
                                          </p:spTgt>
                                        </p:tgtEl>
                                        <p:attrNameLst>
                                          <p:attrName>style.visibility</p:attrName>
                                        </p:attrNameLst>
                                      </p:cBhvr>
                                      <p:to>
                                        <p:strVal val="hidden"/>
                                      </p:to>
                                    </p:set>
                                  </p:childTnLst>
                                </p:cTn>
                              </p:par>
                              <p:par>
                                <p:cTn id="16" presetID="42" presetClass="exit" presetSubtype="0" fill="hold" nodeType="withEffect">
                                  <p:stCondLst>
                                    <p:cond delay="0"/>
                                  </p:stCondLst>
                                  <p:childTnLst>
                                    <p:animEffect transition="out" filter="fade">
                                      <p:cBhvr>
                                        <p:cTn id="17" dur="1000"/>
                                        <p:tgtEl>
                                          <p:spTgt spid="246787">
                                            <p:txEl>
                                              <p:pRg st="2" end="2"/>
                                            </p:txEl>
                                          </p:spTgt>
                                        </p:tgtEl>
                                      </p:cBhvr>
                                    </p:animEffect>
                                    <p:anim calcmode="lin" valueType="num">
                                      <p:cBhvr>
                                        <p:cTn id="18" dur="1000"/>
                                        <p:tgtEl>
                                          <p:spTgt spid="246787">
                                            <p:txEl>
                                              <p:pRg st="2" end="2"/>
                                            </p:txEl>
                                          </p:spTgt>
                                        </p:tgtEl>
                                        <p:attrNameLst>
                                          <p:attrName>ppt_x</p:attrName>
                                        </p:attrNameLst>
                                      </p:cBhvr>
                                      <p:tavLst>
                                        <p:tav tm="0">
                                          <p:val>
                                            <p:strVal val="ppt_x"/>
                                          </p:val>
                                        </p:tav>
                                        <p:tav tm="100000">
                                          <p:val>
                                            <p:strVal val="ppt_x"/>
                                          </p:val>
                                        </p:tav>
                                      </p:tavLst>
                                    </p:anim>
                                    <p:anim calcmode="lin" valueType="num">
                                      <p:cBhvr>
                                        <p:cTn id="19" dur="1000"/>
                                        <p:tgtEl>
                                          <p:spTgt spid="246787">
                                            <p:txEl>
                                              <p:pRg st="2" end="2"/>
                                            </p:txEl>
                                          </p:spTgt>
                                        </p:tgtEl>
                                        <p:attrNameLst>
                                          <p:attrName>ppt_y</p:attrName>
                                        </p:attrNameLst>
                                      </p:cBhvr>
                                      <p:tavLst>
                                        <p:tav tm="0">
                                          <p:val>
                                            <p:strVal val="ppt_y"/>
                                          </p:val>
                                        </p:tav>
                                        <p:tav tm="100000">
                                          <p:val>
                                            <p:strVal val="ppt_y+.1"/>
                                          </p:val>
                                        </p:tav>
                                      </p:tavLst>
                                    </p:anim>
                                    <p:set>
                                      <p:cBhvr>
                                        <p:cTn id="20" dur="1" fill="hold">
                                          <p:stCondLst>
                                            <p:cond delay="999"/>
                                          </p:stCondLst>
                                        </p:cTn>
                                        <p:tgtEl>
                                          <p:spTgt spid="246787">
                                            <p:txEl>
                                              <p:pRg st="2" end="2"/>
                                            </p:txEl>
                                          </p:spTgt>
                                        </p:tgtEl>
                                        <p:attrNameLst>
                                          <p:attrName>style.visibility</p:attrName>
                                        </p:attrNameLst>
                                      </p:cBhvr>
                                      <p:to>
                                        <p:strVal val="hidden"/>
                                      </p:to>
                                    </p:set>
                                  </p:childTnLst>
                                </p:cTn>
                              </p:par>
                              <p:par>
                                <p:cTn id="21" presetID="42" presetClass="exit" presetSubtype="0" fill="hold" nodeType="withEffect">
                                  <p:stCondLst>
                                    <p:cond delay="0"/>
                                  </p:stCondLst>
                                  <p:childTnLst>
                                    <p:animEffect transition="out" filter="fade">
                                      <p:cBhvr>
                                        <p:cTn id="22" dur="1000"/>
                                        <p:tgtEl>
                                          <p:spTgt spid="246787">
                                            <p:txEl>
                                              <p:pRg st="4" end="4"/>
                                            </p:txEl>
                                          </p:spTgt>
                                        </p:tgtEl>
                                      </p:cBhvr>
                                    </p:animEffect>
                                    <p:anim calcmode="lin" valueType="num">
                                      <p:cBhvr>
                                        <p:cTn id="23" dur="1000"/>
                                        <p:tgtEl>
                                          <p:spTgt spid="246787">
                                            <p:txEl>
                                              <p:pRg st="4" end="4"/>
                                            </p:txEl>
                                          </p:spTgt>
                                        </p:tgtEl>
                                        <p:attrNameLst>
                                          <p:attrName>ppt_x</p:attrName>
                                        </p:attrNameLst>
                                      </p:cBhvr>
                                      <p:tavLst>
                                        <p:tav tm="0">
                                          <p:val>
                                            <p:strVal val="ppt_x"/>
                                          </p:val>
                                        </p:tav>
                                        <p:tav tm="100000">
                                          <p:val>
                                            <p:strVal val="ppt_x"/>
                                          </p:val>
                                        </p:tav>
                                      </p:tavLst>
                                    </p:anim>
                                    <p:anim calcmode="lin" valueType="num">
                                      <p:cBhvr>
                                        <p:cTn id="24" dur="1000"/>
                                        <p:tgtEl>
                                          <p:spTgt spid="246787">
                                            <p:txEl>
                                              <p:pRg st="4" end="4"/>
                                            </p:txEl>
                                          </p:spTgt>
                                        </p:tgtEl>
                                        <p:attrNameLst>
                                          <p:attrName>ppt_y</p:attrName>
                                        </p:attrNameLst>
                                      </p:cBhvr>
                                      <p:tavLst>
                                        <p:tav tm="0">
                                          <p:val>
                                            <p:strVal val="ppt_y"/>
                                          </p:val>
                                        </p:tav>
                                        <p:tav tm="100000">
                                          <p:val>
                                            <p:strVal val="ppt_y+.1"/>
                                          </p:val>
                                        </p:tav>
                                      </p:tavLst>
                                    </p:anim>
                                    <p:set>
                                      <p:cBhvr>
                                        <p:cTn id="25" dur="1" fill="hold">
                                          <p:stCondLst>
                                            <p:cond delay="999"/>
                                          </p:stCondLst>
                                        </p:cTn>
                                        <p:tgtEl>
                                          <p:spTgt spid="246787">
                                            <p:txEl>
                                              <p:pRg st="4" end="4"/>
                                            </p:txEl>
                                          </p:spTgt>
                                        </p:tgtEl>
                                        <p:attrNameLst>
                                          <p:attrName>style.visibility</p:attrName>
                                        </p:attrNameLst>
                                      </p:cBhvr>
                                      <p:to>
                                        <p:strVal val="hidden"/>
                                      </p:to>
                                    </p:set>
                                  </p:childTnLst>
                                </p:cTn>
                              </p:par>
                              <p:par>
                                <p:cTn id="26" presetID="42" presetClass="exit" presetSubtype="0" fill="hold" nodeType="withEffect">
                                  <p:stCondLst>
                                    <p:cond delay="0"/>
                                  </p:stCondLst>
                                  <p:childTnLst>
                                    <p:animEffect transition="out" filter="fade">
                                      <p:cBhvr>
                                        <p:cTn id="27" dur="1000"/>
                                        <p:tgtEl>
                                          <p:spTgt spid="246787">
                                            <p:txEl>
                                              <p:pRg st="6" end="6"/>
                                            </p:txEl>
                                          </p:spTgt>
                                        </p:tgtEl>
                                      </p:cBhvr>
                                    </p:animEffect>
                                    <p:anim calcmode="lin" valueType="num">
                                      <p:cBhvr>
                                        <p:cTn id="28" dur="1000"/>
                                        <p:tgtEl>
                                          <p:spTgt spid="246787">
                                            <p:txEl>
                                              <p:pRg st="6" end="6"/>
                                            </p:txEl>
                                          </p:spTgt>
                                        </p:tgtEl>
                                        <p:attrNameLst>
                                          <p:attrName>ppt_x</p:attrName>
                                        </p:attrNameLst>
                                      </p:cBhvr>
                                      <p:tavLst>
                                        <p:tav tm="0">
                                          <p:val>
                                            <p:strVal val="ppt_x"/>
                                          </p:val>
                                        </p:tav>
                                        <p:tav tm="100000">
                                          <p:val>
                                            <p:strVal val="ppt_x"/>
                                          </p:val>
                                        </p:tav>
                                      </p:tavLst>
                                    </p:anim>
                                    <p:anim calcmode="lin" valueType="num">
                                      <p:cBhvr>
                                        <p:cTn id="29" dur="1000"/>
                                        <p:tgtEl>
                                          <p:spTgt spid="246787">
                                            <p:txEl>
                                              <p:pRg st="6" end="6"/>
                                            </p:txEl>
                                          </p:spTgt>
                                        </p:tgtEl>
                                        <p:attrNameLst>
                                          <p:attrName>ppt_y</p:attrName>
                                        </p:attrNameLst>
                                      </p:cBhvr>
                                      <p:tavLst>
                                        <p:tav tm="0">
                                          <p:val>
                                            <p:strVal val="ppt_y"/>
                                          </p:val>
                                        </p:tav>
                                        <p:tav tm="100000">
                                          <p:val>
                                            <p:strVal val="ppt_y+.1"/>
                                          </p:val>
                                        </p:tav>
                                      </p:tavLst>
                                    </p:anim>
                                    <p:set>
                                      <p:cBhvr>
                                        <p:cTn id="30" dur="1" fill="hold">
                                          <p:stCondLst>
                                            <p:cond delay="999"/>
                                          </p:stCondLst>
                                        </p:cTn>
                                        <p:tgtEl>
                                          <p:spTgt spid="246787">
                                            <p:txEl>
                                              <p:pRg st="6" end="6"/>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idx="1"/>
          </p:nvPr>
        </p:nvSpPr>
        <p:spPr>
          <a:xfrm>
            <a:off x="35496" y="188640"/>
            <a:ext cx="9108504" cy="6424885"/>
          </a:xfrm>
        </p:spPr>
        <p:txBody>
          <a:bodyPr/>
          <a:lstStyle/>
          <a:p>
            <a:pPr algn="ctr" eaLnBrk="1" hangingPunct="1">
              <a:lnSpc>
                <a:spcPct val="80000"/>
              </a:lnSpc>
              <a:buFontTx/>
              <a:buNone/>
            </a:pPr>
            <a:r>
              <a:rPr lang="en-GB" sz="3600" b="1" dirty="0" smtClean="0">
                <a:solidFill>
                  <a:srgbClr val="0070C0"/>
                </a:solidFill>
                <a:latin typeface="Calibri" pitchFamily="34" charset="0"/>
                <a:ea typeface="+mj-ea"/>
                <a:cs typeface="Calibri" pitchFamily="34" charset="0"/>
              </a:rPr>
              <a:t>USA Projects</a:t>
            </a:r>
          </a:p>
          <a:p>
            <a:pPr algn="ctr" eaLnBrk="1" hangingPunct="1">
              <a:lnSpc>
                <a:spcPct val="80000"/>
              </a:lnSpc>
              <a:buFontTx/>
              <a:buNone/>
            </a:pPr>
            <a:endParaRPr lang="en-GB" sz="2800" dirty="0" smtClean="0">
              <a:solidFill>
                <a:srgbClr val="0070C0"/>
              </a:solidFill>
              <a:latin typeface="Calibri" pitchFamily="34" charset="0"/>
              <a:ea typeface="+mj-ea"/>
              <a:cs typeface="Calibri" pitchFamily="34" charset="0"/>
            </a:endParaRPr>
          </a:p>
          <a:p>
            <a:pPr algn="ctr" eaLnBrk="1" hangingPunct="1">
              <a:lnSpc>
                <a:spcPct val="80000"/>
              </a:lnSpc>
              <a:buFontTx/>
              <a:buNone/>
            </a:pPr>
            <a:r>
              <a:rPr lang="en-GB" sz="2800" b="1" dirty="0" smtClean="0">
                <a:solidFill>
                  <a:srgbClr val="0070C0"/>
                </a:solidFill>
                <a:latin typeface="Calibri" pitchFamily="34" charset="0"/>
                <a:ea typeface="+mj-ea"/>
                <a:cs typeface="Calibri" pitchFamily="34" charset="0"/>
              </a:rPr>
              <a:t>We have numerous projects throughout USA </a:t>
            </a:r>
          </a:p>
          <a:p>
            <a:pPr algn="ctr" eaLnBrk="1" hangingPunct="1">
              <a:lnSpc>
                <a:spcPct val="80000"/>
              </a:lnSpc>
              <a:buFontTx/>
              <a:buNone/>
            </a:pPr>
            <a:r>
              <a:rPr lang="en-GB" sz="2400" b="1" dirty="0" smtClean="0">
                <a:solidFill>
                  <a:srgbClr val="0070C0"/>
                </a:solidFill>
                <a:latin typeface="Calibri" pitchFamily="34" charset="0"/>
                <a:ea typeface="+mj-ea"/>
                <a:cs typeface="Calibri" pitchFamily="34" charset="0"/>
              </a:rPr>
              <a:t>(over </a:t>
            </a:r>
            <a:r>
              <a:rPr lang="en-GB" sz="2400" b="1" dirty="0" smtClean="0">
                <a:solidFill>
                  <a:srgbClr val="FF0000"/>
                </a:solidFill>
                <a:latin typeface="Calibri" pitchFamily="34" charset="0"/>
                <a:ea typeface="+mj-ea"/>
                <a:cs typeface="Calibri" pitchFamily="34" charset="0"/>
              </a:rPr>
              <a:t>800</a:t>
            </a:r>
            <a:r>
              <a:rPr lang="en-GB" sz="2400" b="1" dirty="0" smtClean="0">
                <a:solidFill>
                  <a:srgbClr val="0070C0"/>
                </a:solidFill>
                <a:latin typeface="Calibri" pitchFamily="34" charset="0"/>
                <a:ea typeface="+mj-ea"/>
                <a:cs typeface="Calibri" pitchFamily="34" charset="0"/>
              </a:rPr>
              <a:t> Wal-Mart projects in most or ALL states)</a:t>
            </a:r>
          </a:p>
          <a:p>
            <a:pPr algn="ctr" eaLnBrk="1" hangingPunct="1">
              <a:lnSpc>
                <a:spcPct val="80000"/>
              </a:lnSpc>
              <a:buFontTx/>
              <a:buNone/>
            </a:pPr>
            <a:endParaRPr lang="en-GB" sz="2800" b="1" dirty="0">
              <a:solidFill>
                <a:srgbClr val="0070C0"/>
              </a:solidFill>
              <a:latin typeface="Calibri" pitchFamily="34" charset="0"/>
              <a:ea typeface="+mj-ea"/>
              <a:cs typeface="Calibri" pitchFamily="34" charset="0"/>
            </a:endParaRPr>
          </a:p>
          <a:p>
            <a:pPr algn="ctr" eaLnBrk="1" hangingPunct="1">
              <a:lnSpc>
                <a:spcPct val="80000"/>
              </a:lnSpc>
              <a:buFontTx/>
              <a:buNone/>
            </a:pPr>
            <a:r>
              <a:rPr lang="en-GB" sz="2800" b="1" dirty="0" smtClean="0">
                <a:solidFill>
                  <a:srgbClr val="0070C0"/>
                </a:solidFill>
                <a:latin typeface="Calibri" pitchFamily="34" charset="0"/>
                <a:ea typeface="+mj-ea"/>
                <a:cs typeface="Calibri" pitchFamily="34" charset="0"/>
              </a:rPr>
              <a:t>Additionally</a:t>
            </a:r>
          </a:p>
          <a:p>
            <a:pPr algn="ctr" eaLnBrk="1" hangingPunct="1">
              <a:lnSpc>
                <a:spcPct val="80000"/>
              </a:lnSpc>
              <a:buFontTx/>
              <a:buNone/>
            </a:pPr>
            <a:endParaRPr lang="en-GB" sz="2800" b="1" dirty="0">
              <a:solidFill>
                <a:srgbClr val="0070C0"/>
              </a:solidFill>
              <a:latin typeface="Calibri" pitchFamily="34" charset="0"/>
              <a:ea typeface="+mj-ea"/>
              <a:cs typeface="Calibri" pitchFamily="34" charset="0"/>
            </a:endParaRPr>
          </a:p>
          <a:p>
            <a:pPr algn="ctr">
              <a:lnSpc>
                <a:spcPct val="80000"/>
              </a:lnSpc>
              <a:buNone/>
            </a:pPr>
            <a:r>
              <a:rPr lang="en-GB" sz="2800" b="1" dirty="0" smtClean="0">
                <a:solidFill>
                  <a:srgbClr val="0070C0"/>
                </a:solidFill>
                <a:latin typeface="Calibri" pitchFamily="34" charset="0"/>
                <a:ea typeface="+mj-ea"/>
                <a:cs typeface="Calibri" pitchFamily="34" charset="0"/>
              </a:rPr>
              <a:t>HydroMax is a global Brand with Project References </a:t>
            </a:r>
          </a:p>
          <a:p>
            <a:pPr algn="ctr">
              <a:lnSpc>
                <a:spcPct val="80000"/>
              </a:lnSpc>
              <a:buNone/>
            </a:pPr>
            <a:r>
              <a:rPr lang="en-GB" sz="2800" b="1" dirty="0" smtClean="0">
                <a:solidFill>
                  <a:srgbClr val="0070C0"/>
                </a:solidFill>
                <a:latin typeface="Calibri" pitchFamily="34" charset="0"/>
                <a:ea typeface="+mj-ea"/>
                <a:cs typeface="Calibri" pitchFamily="34" charset="0"/>
              </a:rPr>
              <a:t>in many countries and many</a:t>
            </a:r>
            <a:r>
              <a:rPr lang="en-GB" sz="4000" b="1" dirty="0" smtClean="0">
                <a:solidFill>
                  <a:srgbClr val="0070C0"/>
                </a:solidFill>
                <a:latin typeface="Calibri" pitchFamily="34" charset="0"/>
                <a:ea typeface="+mj-ea"/>
                <a:cs typeface="Calibri" pitchFamily="34" charset="0"/>
              </a:rPr>
              <a:t> </a:t>
            </a:r>
            <a:r>
              <a:rPr lang="en-GB" sz="2800" b="1" dirty="0">
                <a:solidFill>
                  <a:srgbClr val="0070C0"/>
                </a:solidFill>
                <a:latin typeface="Calibri" pitchFamily="34" charset="0"/>
                <a:ea typeface="+mj-ea"/>
                <a:cs typeface="Calibri" pitchFamily="34" charset="0"/>
              </a:rPr>
              <a:t>climates</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6814810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46787">
                                            <p:txEl>
                                              <p:pRg st="5" end="5"/>
                                            </p:txEl>
                                          </p:spTgt>
                                        </p:tgtEl>
                                        <p:attrNameLst>
                                          <p:attrName>style.visibility</p:attrName>
                                        </p:attrNameLst>
                                      </p:cBhvr>
                                      <p:to>
                                        <p:strVal val="visible"/>
                                      </p:to>
                                    </p:set>
                                    <p:animEffect transition="in" filter="barn(outVertical)">
                                      <p:cBhvr>
                                        <p:cTn id="7" dur="1000"/>
                                        <p:tgtEl>
                                          <p:spTgt spid="246787">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46787">
                                            <p:txEl>
                                              <p:pRg st="7" end="7"/>
                                            </p:txEl>
                                          </p:spTgt>
                                        </p:tgtEl>
                                        <p:attrNameLst>
                                          <p:attrName>style.visibility</p:attrName>
                                        </p:attrNameLst>
                                      </p:cBhvr>
                                      <p:to>
                                        <p:strVal val="visible"/>
                                      </p:to>
                                    </p:set>
                                    <p:animEffect transition="in" filter="barn(outVertical)">
                                      <p:cBhvr>
                                        <p:cTn id="12" dur="1000"/>
                                        <p:tgtEl>
                                          <p:spTgt spid="246787">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46787">
                                            <p:txEl>
                                              <p:pRg st="8" end="8"/>
                                            </p:txEl>
                                          </p:spTgt>
                                        </p:tgtEl>
                                        <p:attrNameLst>
                                          <p:attrName>style.visibility</p:attrName>
                                        </p:attrNameLst>
                                      </p:cBhvr>
                                      <p:to>
                                        <p:strVal val="visible"/>
                                      </p:to>
                                    </p:set>
                                    <p:animEffect transition="in" filter="barn(outVertical)">
                                      <p:cBhvr>
                                        <p:cTn id="17" dur="1000"/>
                                        <p:tgtEl>
                                          <p:spTgt spid="24678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extLst>
              <p:ext uri="{D42A27DB-BD31-4B8C-83A1-F6EECF244321}">
                <p14:modId xmlns:p14="http://schemas.microsoft.com/office/powerpoint/2010/main" val="475711012"/>
              </p:ext>
            </p:extLst>
          </p:nvPr>
        </p:nvGraphicFramePr>
        <p:xfrm>
          <a:off x="601191" y="4476750"/>
          <a:ext cx="5915025" cy="1716088"/>
        </p:xfrm>
        <a:graphic>
          <a:graphicData uri="http://schemas.openxmlformats.org/presentationml/2006/ole">
            <mc:AlternateContent xmlns:mc="http://schemas.openxmlformats.org/markup-compatibility/2006">
              <mc:Choice xmlns:v="urn:schemas-microsoft-com:vml" Requires="v">
                <p:oleObj spid="_x0000_s302281" r:id="rId4" imgW="17609524" imgH="6439799" progId="">
                  <p:embed/>
                </p:oleObj>
              </mc:Choice>
              <mc:Fallback>
                <p:oleObj r:id="rId4" imgW="17609524" imgH="6439799"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b="20683"/>
                      <a:stretch>
                        <a:fillRect/>
                      </a:stretch>
                    </p:blipFill>
                    <p:spPr bwMode="auto">
                      <a:xfrm>
                        <a:off x="601191" y="4476750"/>
                        <a:ext cx="5915025" cy="1716088"/>
                      </a:xfrm>
                      <a:prstGeom prst="rect">
                        <a:avLst/>
                      </a:prstGeom>
                      <a:noFill/>
                      <a:ln w="28575">
                        <a:solidFill>
                          <a:srgbClr val="FFFFFF"/>
                        </a:solidFill>
                        <a:miter lim="800000"/>
                        <a:headEnd/>
                        <a:tailEnd/>
                      </a:ln>
                      <a:effectLst/>
                      <a:extLst>
                        <a:ext uri="{909E8E84-426E-40dd-AFC4-6F175D3DCCD1}">
                          <a14:hiddenFill xmlns:a14="http://schemas.microsoft.com/office/drawing/2010/main" xmlns="">
                            <a:solidFill>
                              <a:srgbClr val="FF9900"/>
                            </a:solidFill>
                          </a14:hiddenFill>
                        </a:ext>
                        <a:ext uri="{AF507438-7753-43e0-B8FC-AC1667EBCBE1}">
                          <a14:hiddenEffects xmlns:a14="http://schemas.microsoft.com/office/drawing/2010/main" xmlns="">
                            <a:effectLst>
                              <a:outerShdw dist="35921" dir="2700000" algn="ctr" rotWithShape="0">
                                <a:srgbClr val="005998"/>
                              </a:outerShdw>
                            </a:effectLst>
                          </a14:hiddenEffects>
                        </a:ext>
                      </a:extLst>
                    </p:spPr>
                  </p:pic>
                </p:oleObj>
              </mc:Fallback>
            </mc:AlternateContent>
          </a:graphicData>
        </a:graphic>
      </p:graphicFrame>
      <p:sp>
        <p:nvSpPr>
          <p:cNvPr id="4100"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3010" name="Slide Number Placeholder 2"/>
          <p:cNvSpPr>
            <a:spLocks noGrp="1"/>
          </p:cNvSpPr>
          <p:nvPr>
            <p:ph type="sldNum" sz="quarter" idx="12"/>
          </p:nvPr>
        </p:nvSpPr>
        <p:spPr>
          <a:xfrm>
            <a:off x="6996437" y="6477054"/>
            <a:ext cx="2133600" cy="365125"/>
          </a:xfrm>
        </p:spPr>
        <p:txBody>
          <a:bodyPr/>
          <a:lstStyle/>
          <a:p>
            <a:pPr>
              <a:defRPr/>
            </a:pPr>
            <a:fld id="{79C4F188-CFA0-4A9C-A900-D2BBC7B0E793}" type="slidenum">
              <a:rPr lang="en-GB" smtClean="0">
                <a:latin typeface="Arial" pitchFamily="34" charset="0"/>
              </a:rPr>
              <a:pPr>
                <a:defRPr/>
              </a:pPr>
              <a:t>27</a:t>
            </a:fld>
            <a:endParaRPr lang="en-GB" dirty="0" smtClean="0">
              <a:latin typeface="Arial" pitchFamily="34" charset="0"/>
            </a:endParaRPr>
          </a:p>
        </p:txBody>
      </p:sp>
      <p:pic>
        <p:nvPicPr>
          <p:cNvPr id="4101" name="Picture 5" descr="abbey07"/>
          <p:cNvPicPr>
            <a:picLocks noGrp="1" noChangeAspect="1" noChangeArrowheads="1"/>
          </p:cNvPicPr>
          <p:nvPr>
            <p:ph sz="quarter" idx="4294967295"/>
          </p:nvPr>
        </p:nvPicPr>
        <p:blipFill>
          <a:blip r:embed="rId6" cstate="print"/>
          <a:stretch>
            <a:fillRect/>
          </a:stretch>
        </p:blipFill>
        <p:spPr>
          <a:xfrm>
            <a:off x="5075238" y="1484313"/>
            <a:ext cx="4068762" cy="2960687"/>
          </a:xfrm>
          <a:ln w="28575">
            <a:solidFill>
              <a:schemeClr val="bg1"/>
            </a:solidFill>
          </a:ln>
        </p:spPr>
      </p:pic>
      <p:sp>
        <p:nvSpPr>
          <p:cNvPr id="4102" name="Text Box 6"/>
          <p:cNvSpPr txBox="1">
            <a:spLocks noChangeArrowheads="1"/>
          </p:cNvSpPr>
          <p:nvPr/>
        </p:nvSpPr>
        <p:spPr bwMode="blackWhite">
          <a:xfrm>
            <a:off x="5778500" y="836712"/>
            <a:ext cx="3365500" cy="549275"/>
          </a:xfrm>
          <a:prstGeom prst="rect">
            <a:avLst/>
          </a:prstGeom>
          <a:noFill/>
          <a:ln w="19050" algn="ctr">
            <a:noFill/>
            <a:miter lim="800000"/>
            <a:headEnd/>
            <a:tailEnd/>
          </a:ln>
        </p:spPr>
        <p:txBody>
          <a:bodyPr lIns="162000" tIns="91440" rIns="162000" bIns="91440">
            <a:spAutoFit/>
          </a:bodyPr>
          <a:lstStyle/>
          <a:p>
            <a:pPr algn="ctr" eaLnBrk="0" hangingPunct="0">
              <a:spcBef>
                <a:spcPct val="50000"/>
              </a:spcBef>
            </a:pPr>
            <a:r>
              <a:rPr lang="en-GB" sz="2400" b="1" dirty="0">
                <a:solidFill>
                  <a:srgbClr val="0070C0"/>
                </a:solidFill>
                <a:latin typeface="Calibri" pitchFamily="34" charset="0"/>
                <a:cs typeface="Calibri" pitchFamily="34" charset="0"/>
              </a:rPr>
              <a:t>Retail Chains</a:t>
            </a:r>
            <a:endParaRPr lang="en-US" sz="2400" b="1" dirty="0">
              <a:solidFill>
                <a:srgbClr val="0070C0"/>
              </a:solidFill>
              <a:latin typeface="Calibri" pitchFamily="34" charset="0"/>
              <a:cs typeface="Calibri" pitchFamily="34" charset="0"/>
            </a:endParaRPr>
          </a:p>
        </p:txBody>
      </p:sp>
      <p:pic>
        <p:nvPicPr>
          <p:cNvPr id="302097" name="Picture 17" descr="C:\Users\B_Ross\Pictures\Photos for new website\USA\WalMart BelAir.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576" y="1236145"/>
            <a:ext cx="4376365" cy="325721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2"/>
          <p:cNvPicPr>
            <a:picLocks noChangeAspect="1" noChangeArrowheads="1"/>
          </p:cNvPicPr>
          <p:nvPr/>
        </p:nvPicPr>
        <p:blipFill>
          <a:blip r:embed="rId8" cstate="screen"/>
          <a:srcRect/>
          <a:stretch>
            <a:fillRect/>
          </a:stretch>
        </p:blipFill>
        <p:spPr bwMode="auto">
          <a:xfrm>
            <a:off x="2835275" y="1236145"/>
            <a:ext cx="2152650" cy="638175"/>
          </a:xfrm>
          <a:prstGeom prst="rect">
            <a:avLst/>
          </a:prstGeom>
          <a:noFill/>
          <a:ln w="9525">
            <a:noFill/>
            <a:miter lim="800000"/>
            <a:headEnd/>
            <a:tailEnd/>
          </a:ln>
        </p:spPr>
      </p:pic>
      <p:pic>
        <p:nvPicPr>
          <p:cNvPr id="15"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9" descr="Internal"/>
          <p:cNvPicPr>
            <a:picLocks noChangeAspect="1" noChangeArrowheads="1"/>
          </p:cNvPicPr>
          <p:nvPr/>
        </p:nvPicPr>
        <p:blipFill>
          <a:blip r:embed="rId3" cstate="screen"/>
          <a:srcRect/>
          <a:stretch>
            <a:fillRect/>
          </a:stretch>
        </p:blipFill>
        <p:spPr bwMode="auto">
          <a:xfrm>
            <a:off x="251520" y="3645024"/>
            <a:ext cx="3600400" cy="2500325"/>
          </a:xfrm>
          <a:prstGeom prst="rect">
            <a:avLst/>
          </a:prstGeom>
          <a:noFill/>
          <a:ln w="28575">
            <a:solidFill>
              <a:schemeClr val="bg1"/>
            </a:solidFill>
            <a:miter lim="800000"/>
            <a:headEnd/>
            <a:tailEnd/>
          </a:ln>
        </p:spPr>
      </p:pic>
      <p:grpSp>
        <p:nvGrpSpPr>
          <p:cNvPr id="2" name="Group 10"/>
          <p:cNvGrpSpPr>
            <a:grpSpLocks/>
          </p:cNvGrpSpPr>
          <p:nvPr/>
        </p:nvGrpSpPr>
        <p:grpSpPr bwMode="auto">
          <a:xfrm>
            <a:off x="85725" y="1050925"/>
            <a:ext cx="3827463" cy="2438400"/>
            <a:chOff x="456" y="662"/>
            <a:chExt cx="2411" cy="1536"/>
          </a:xfrm>
        </p:grpSpPr>
        <p:pic>
          <p:nvPicPr>
            <p:cNvPr id="39945" name="Picture 11" descr="Ascot cropped"/>
            <p:cNvPicPr>
              <a:picLocks noChangeAspect="1" noChangeArrowheads="1"/>
            </p:cNvPicPr>
            <p:nvPr/>
          </p:nvPicPr>
          <p:blipFill>
            <a:blip r:embed="rId4" cstate="screen"/>
            <a:srcRect/>
            <a:stretch>
              <a:fillRect/>
            </a:stretch>
          </p:blipFill>
          <p:spPr bwMode="auto">
            <a:xfrm>
              <a:off x="456" y="875"/>
              <a:ext cx="2411" cy="1323"/>
            </a:xfrm>
            <a:prstGeom prst="rect">
              <a:avLst/>
            </a:prstGeom>
            <a:noFill/>
            <a:ln w="28575">
              <a:solidFill>
                <a:schemeClr val="bg1"/>
              </a:solidFill>
              <a:miter lim="800000"/>
              <a:headEnd/>
              <a:tailEnd/>
            </a:ln>
          </p:spPr>
        </p:pic>
        <p:sp>
          <p:nvSpPr>
            <p:cNvPr id="39946" name="Rectangle 12"/>
            <p:cNvSpPr>
              <a:spLocks noChangeArrowheads="1"/>
            </p:cNvSpPr>
            <p:nvPr/>
          </p:nvSpPr>
          <p:spPr bwMode="auto">
            <a:xfrm>
              <a:off x="480" y="662"/>
              <a:ext cx="2313" cy="249"/>
            </a:xfrm>
            <a:prstGeom prst="rect">
              <a:avLst/>
            </a:prstGeom>
            <a:noFill/>
            <a:ln w="9525">
              <a:noFill/>
              <a:miter lim="800000"/>
              <a:headEnd/>
              <a:tailEnd/>
            </a:ln>
          </p:spPr>
          <p:txBody>
            <a:bodyPr>
              <a:spAutoFit/>
            </a:bodyPr>
            <a:lstStyle/>
            <a:p>
              <a:pPr marL="179388" lvl="1">
                <a:lnSpc>
                  <a:spcPct val="80000"/>
                </a:lnSpc>
                <a:spcBef>
                  <a:spcPct val="20000"/>
                </a:spcBef>
              </a:pPr>
              <a:r>
                <a:rPr lang="en-GB" sz="2400" dirty="0">
                  <a:solidFill>
                    <a:srgbClr val="0070C0"/>
                  </a:solidFill>
                  <a:latin typeface="Calibri" pitchFamily="34" charset="0"/>
                  <a:cs typeface="Calibri" pitchFamily="34" charset="0"/>
                </a:rPr>
                <a:t>Royal Ascot Racecourse</a:t>
              </a:r>
            </a:p>
          </p:txBody>
        </p:sp>
      </p:grpSp>
      <p:sp>
        <p:nvSpPr>
          <p:cNvPr id="39942" name="Rectangle 6"/>
          <p:cNvSpPr>
            <a:spLocks noChangeArrowheads="1"/>
          </p:cNvSpPr>
          <p:nvPr/>
        </p:nvSpPr>
        <p:spPr bwMode="auto">
          <a:xfrm>
            <a:off x="4572000" y="1700808"/>
            <a:ext cx="4572000" cy="461665"/>
          </a:xfrm>
          <a:prstGeom prst="rect">
            <a:avLst/>
          </a:prstGeom>
          <a:noFill/>
          <a:ln w="9525">
            <a:noFill/>
            <a:miter lim="800000"/>
            <a:headEnd/>
            <a:tailEnd/>
          </a:ln>
        </p:spPr>
        <p:txBody>
          <a:bodyPr wrap="square">
            <a:spAutoFit/>
          </a:bodyPr>
          <a:lstStyle/>
          <a:p>
            <a:r>
              <a:rPr lang="en-GB" sz="2400" dirty="0">
                <a:solidFill>
                  <a:srgbClr val="0070C0"/>
                </a:solidFill>
                <a:latin typeface="Calibri" pitchFamily="34" charset="0"/>
                <a:cs typeface="Calibri" pitchFamily="34" charset="0"/>
              </a:rPr>
              <a:t>Ricoh Stadium and Arena, Coventry</a:t>
            </a:r>
            <a:endParaRPr lang="en-US" sz="2400" dirty="0">
              <a:solidFill>
                <a:srgbClr val="0070C0"/>
              </a:solidFill>
              <a:latin typeface="Calibri" pitchFamily="34" charset="0"/>
              <a:cs typeface="Calibri" pitchFamily="34" charset="0"/>
            </a:endParaRPr>
          </a:p>
        </p:txBody>
      </p:sp>
      <p:pic>
        <p:nvPicPr>
          <p:cNvPr id="39943" name="Picture 14" descr="the-ricoh-arena-268590327.jpg"/>
          <p:cNvPicPr>
            <a:picLocks noChangeAspect="1"/>
          </p:cNvPicPr>
          <p:nvPr/>
        </p:nvPicPr>
        <p:blipFill>
          <a:blip r:embed="rId5" cstate="screen"/>
          <a:srcRect/>
          <a:stretch>
            <a:fillRect/>
          </a:stretch>
        </p:blipFill>
        <p:spPr bwMode="auto">
          <a:xfrm>
            <a:off x="4041775" y="2157413"/>
            <a:ext cx="4984750" cy="3214687"/>
          </a:xfrm>
          <a:prstGeom prst="rect">
            <a:avLst/>
          </a:prstGeom>
          <a:noFill/>
          <a:ln w="9525">
            <a:noFill/>
            <a:miter lim="800000"/>
            <a:headEnd/>
            <a:tailEnd/>
          </a:ln>
        </p:spPr>
      </p:pic>
      <p:sp>
        <p:nvSpPr>
          <p:cNvPr id="39944" name="Rectangle 8"/>
          <p:cNvSpPr>
            <a:spLocks noChangeArrowheads="1"/>
          </p:cNvSpPr>
          <p:nvPr/>
        </p:nvSpPr>
        <p:spPr bwMode="auto">
          <a:xfrm>
            <a:off x="3913188" y="5662682"/>
            <a:ext cx="3960440" cy="461665"/>
          </a:xfrm>
          <a:prstGeom prst="rect">
            <a:avLst/>
          </a:prstGeom>
          <a:noFill/>
          <a:ln w="9525">
            <a:noFill/>
            <a:miter lim="800000"/>
            <a:headEnd/>
            <a:tailEnd/>
          </a:ln>
        </p:spPr>
        <p:txBody>
          <a:bodyPr wrap="square">
            <a:spAutoFit/>
          </a:bodyPr>
          <a:lstStyle/>
          <a:p>
            <a:r>
              <a:rPr lang="en-GB" sz="2400" dirty="0">
                <a:solidFill>
                  <a:srgbClr val="0070C0"/>
                </a:solidFill>
                <a:latin typeface="Calibri" pitchFamily="34" charset="0"/>
                <a:cs typeface="Calibri" pitchFamily="34" charset="0"/>
              </a:rPr>
              <a:t>Stadium of Light, Sunderland</a:t>
            </a:r>
            <a:endParaRPr lang="en-US" sz="2400" dirty="0">
              <a:solidFill>
                <a:srgbClr val="0070C0"/>
              </a:solidFill>
              <a:latin typeface="Calibri" pitchFamily="34" charset="0"/>
              <a:cs typeface="Calibri" pitchFamily="34" charset="0"/>
            </a:endParaRPr>
          </a:p>
        </p:txBody>
      </p:sp>
      <p:sp>
        <p:nvSpPr>
          <p:cNvPr id="13"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14" name="Text Box 6"/>
          <p:cNvSpPr txBox="1">
            <a:spLocks noChangeArrowheads="1"/>
          </p:cNvSpPr>
          <p:nvPr/>
        </p:nvSpPr>
        <p:spPr bwMode="blackWhite">
          <a:xfrm>
            <a:off x="5778500" y="836712"/>
            <a:ext cx="3365500" cy="549275"/>
          </a:xfrm>
          <a:prstGeom prst="rect">
            <a:avLst/>
          </a:prstGeom>
          <a:noFill/>
          <a:ln w="19050" algn="ctr">
            <a:noFill/>
            <a:miter lim="800000"/>
            <a:headEnd/>
            <a:tailEnd/>
          </a:ln>
        </p:spPr>
        <p:txBody>
          <a:bodyPr lIns="162000" tIns="91440" rIns="162000" bIns="91440">
            <a:spAutoFit/>
          </a:bodyPr>
          <a:lstStyle/>
          <a:p>
            <a:pPr algn="ctr" eaLnBrk="0" hangingPunct="0">
              <a:spcBef>
                <a:spcPct val="50000"/>
              </a:spcBef>
            </a:pPr>
            <a:r>
              <a:rPr lang="en-GB" sz="2400" b="1" dirty="0" smtClean="0">
                <a:solidFill>
                  <a:srgbClr val="0070C0"/>
                </a:solidFill>
                <a:latin typeface="Calibri" pitchFamily="34" charset="0"/>
                <a:cs typeface="Calibri" pitchFamily="34" charset="0"/>
              </a:rPr>
              <a:t>Stadia</a:t>
            </a:r>
            <a:endParaRPr lang="en-US" sz="2400" b="1" dirty="0">
              <a:solidFill>
                <a:srgbClr val="0070C0"/>
              </a:solidFill>
              <a:latin typeface="Calibri" pitchFamily="34" charset="0"/>
              <a:cs typeface="Calibri" pitchFamily="34" charset="0"/>
            </a:endParaRPr>
          </a:p>
        </p:txBody>
      </p:sp>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0963" name="Rectangle 3"/>
          <p:cNvSpPr>
            <a:spLocks noGrp="1" noChangeArrowheads="1"/>
          </p:cNvSpPr>
          <p:nvPr>
            <p:ph type="body" sz="half" idx="4294967295"/>
          </p:nvPr>
        </p:nvSpPr>
        <p:spPr>
          <a:xfrm>
            <a:off x="0" y="908050"/>
            <a:ext cx="9036050" cy="477838"/>
          </a:xfrm>
        </p:spPr>
        <p:txBody>
          <a:bodyPr>
            <a:normAutofit lnSpcReduction="10000"/>
          </a:bodyPr>
          <a:lstStyle/>
          <a:p>
            <a:pPr marL="533400" indent="-533400" algn="ctr" eaLnBrk="1" hangingPunct="1">
              <a:buFont typeface="Wingdings" pitchFamily="2" charset="2"/>
              <a:buNone/>
            </a:pPr>
            <a:r>
              <a:rPr lang="en-GB" sz="2800" b="1" dirty="0" smtClean="0">
                <a:solidFill>
                  <a:srgbClr val="0070C0"/>
                </a:solidFill>
                <a:latin typeface="Calibri" pitchFamily="34" charset="0"/>
                <a:cs typeface="Calibri" pitchFamily="34" charset="0"/>
              </a:rPr>
              <a:t>Dundrum Retail Shopping Malls with multi-level Car Parks</a:t>
            </a:r>
          </a:p>
        </p:txBody>
      </p:sp>
      <p:pic>
        <p:nvPicPr>
          <p:cNvPr id="40964" name="Picture 4" descr="84J82974"/>
          <p:cNvPicPr>
            <a:picLocks noGrp="1" noChangeAspect="1" noChangeArrowheads="1"/>
          </p:cNvPicPr>
          <p:nvPr>
            <p:ph sz="half" idx="4294967295"/>
          </p:nvPr>
        </p:nvPicPr>
        <p:blipFill>
          <a:blip r:embed="rId3" cstate="screen"/>
          <a:srcRect/>
          <a:stretch>
            <a:fillRect/>
          </a:stretch>
        </p:blipFill>
        <p:spPr>
          <a:xfrm>
            <a:off x="428625" y="1412875"/>
            <a:ext cx="8715375" cy="4486275"/>
          </a:xfrm>
        </p:spPr>
      </p:pic>
      <p:pic>
        <p:nvPicPr>
          <p:cNvPr id="9" name="Picture 8" descr="313 Orchard Rd.jpg"/>
          <p:cNvPicPr>
            <a:picLocks noChangeAspect="1"/>
          </p:cNvPicPr>
          <p:nvPr/>
        </p:nvPicPr>
        <p:blipFill>
          <a:blip r:embed="rId4" cstate="screen"/>
          <a:stretch>
            <a:fillRect/>
          </a:stretch>
        </p:blipFill>
        <p:spPr>
          <a:xfrm>
            <a:off x="1403648" y="1412776"/>
            <a:ext cx="6336704" cy="4654620"/>
          </a:xfrm>
          <a:prstGeom prst="rect">
            <a:avLst/>
          </a:prstGeom>
        </p:spPr>
      </p:pic>
      <p:sp>
        <p:nvSpPr>
          <p:cNvPr id="10" name="Rectangle 3"/>
          <p:cNvSpPr txBox="1">
            <a:spLocks noChangeArrowheads="1"/>
          </p:cNvSpPr>
          <p:nvPr/>
        </p:nvSpPr>
        <p:spPr bwMode="auto">
          <a:xfrm>
            <a:off x="0" y="908720"/>
            <a:ext cx="9036050"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marR="0" lvl="0" indent="-533400" algn="ct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GB" sz="28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313 Orchard Road, Singapore</a:t>
            </a:r>
          </a:p>
        </p:txBody>
      </p:sp>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strips(downRight)">
                                      <p:cBhvr>
                                        <p:cTn id="10" dur="500"/>
                                        <p:tgtEl>
                                          <p:spTgt spid="10">
                                            <p:txEl>
                                              <p:pRg st="0" end="0"/>
                                            </p:txEl>
                                          </p:spTgt>
                                        </p:tgtEl>
                                      </p:cBhvr>
                                    </p:animEffect>
                                  </p:childTnLst>
                                </p:cTn>
                              </p:par>
                              <p:par>
                                <p:cTn id="11" presetID="2" presetClass="exit" presetSubtype="3" fill="hold" grpId="0" nodeType="withEffect">
                                  <p:stCondLst>
                                    <p:cond delay="0"/>
                                  </p:stCondLst>
                                  <p:childTnLst>
                                    <p:anim calcmode="lin" valueType="num">
                                      <p:cBhvr additive="base">
                                        <p:cTn id="12" dur="500"/>
                                        <p:tgtEl>
                                          <p:spTgt spid="40963">
                                            <p:txEl>
                                              <p:pRg st="0" end="0"/>
                                            </p:txEl>
                                          </p:spTgt>
                                        </p:tgtEl>
                                        <p:attrNameLst>
                                          <p:attrName>ppt_x</p:attrName>
                                        </p:attrNameLst>
                                      </p:cBhvr>
                                      <p:tavLst>
                                        <p:tav tm="0">
                                          <p:val>
                                            <p:strVal val="ppt_x"/>
                                          </p:val>
                                        </p:tav>
                                        <p:tav tm="100000">
                                          <p:val>
                                            <p:strVal val="1+ppt_w/2"/>
                                          </p:val>
                                        </p:tav>
                                      </p:tavLst>
                                    </p:anim>
                                    <p:anim calcmode="lin" valueType="num">
                                      <p:cBhvr additive="base">
                                        <p:cTn id="13" dur="500"/>
                                        <p:tgtEl>
                                          <p:spTgt spid="40963">
                                            <p:txEl>
                                              <p:pRg st="0" end="0"/>
                                            </p:txEl>
                                          </p:spTgt>
                                        </p:tgtEl>
                                        <p:attrNameLst>
                                          <p:attrName>ppt_y</p:attrName>
                                        </p:attrNameLst>
                                      </p:cBhvr>
                                      <p:tavLst>
                                        <p:tav tm="0">
                                          <p:val>
                                            <p:strVal val="ppt_y"/>
                                          </p:val>
                                        </p:tav>
                                        <p:tav tm="100000">
                                          <p:val>
                                            <p:strVal val="0-ppt_h/2"/>
                                          </p:val>
                                        </p:tav>
                                      </p:tavLst>
                                    </p:anim>
                                    <p:set>
                                      <p:cBhvr>
                                        <p:cTn id="14" dur="1" fill="hold">
                                          <p:stCondLst>
                                            <p:cond delay="499"/>
                                          </p:stCondLst>
                                        </p:cTn>
                                        <p:tgtEl>
                                          <p:spTgt spid="40963">
                                            <p:txEl>
                                              <p:pRg st="0" end="0"/>
                                            </p:txEl>
                                          </p:spTgt>
                                        </p:tgtEl>
                                        <p:attrNameLst>
                                          <p:attrName>style.visibility</p:attrName>
                                        </p:attrNameLst>
                                      </p:cBhvr>
                                      <p:to>
                                        <p:strVal val="hidden"/>
                                      </p:to>
                                    </p:set>
                                  </p:childTnLst>
                                </p:cTn>
                              </p:par>
                              <p:par>
                                <p:cTn id="15" presetID="2" presetClass="exit" presetSubtype="3" fill="hold" nodeType="withEffect">
                                  <p:stCondLst>
                                    <p:cond delay="0"/>
                                  </p:stCondLst>
                                  <p:childTnLst>
                                    <p:anim calcmode="lin" valueType="num">
                                      <p:cBhvr additive="base">
                                        <p:cTn id="16" dur="500"/>
                                        <p:tgtEl>
                                          <p:spTgt spid="40964"/>
                                        </p:tgtEl>
                                        <p:attrNameLst>
                                          <p:attrName>ppt_x</p:attrName>
                                        </p:attrNameLst>
                                      </p:cBhvr>
                                      <p:tavLst>
                                        <p:tav tm="0">
                                          <p:val>
                                            <p:strVal val="ppt_x"/>
                                          </p:val>
                                        </p:tav>
                                        <p:tav tm="100000">
                                          <p:val>
                                            <p:strVal val="1+ppt_w/2"/>
                                          </p:val>
                                        </p:tav>
                                      </p:tavLst>
                                    </p:anim>
                                    <p:anim calcmode="lin" valueType="num">
                                      <p:cBhvr additive="base">
                                        <p:cTn id="17" dur="500"/>
                                        <p:tgtEl>
                                          <p:spTgt spid="40964"/>
                                        </p:tgtEl>
                                        <p:attrNameLst>
                                          <p:attrName>ppt_y</p:attrName>
                                        </p:attrNameLst>
                                      </p:cBhvr>
                                      <p:tavLst>
                                        <p:tav tm="0">
                                          <p:val>
                                            <p:strVal val="ppt_y"/>
                                          </p:val>
                                        </p:tav>
                                        <p:tav tm="100000">
                                          <p:val>
                                            <p:strVal val="0-ppt_h/2"/>
                                          </p:val>
                                        </p:tav>
                                      </p:tavLst>
                                    </p:anim>
                                    <p:set>
                                      <p:cBhvr>
                                        <p:cTn id="18" dur="1" fill="hold">
                                          <p:stCondLst>
                                            <p:cond delay="499"/>
                                          </p:stCondLst>
                                        </p:cTn>
                                        <p:tgtEl>
                                          <p:spTgt spid="409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107503" y="7664"/>
            <a:ext cx="9034561" cy="5941615"/>
          </a:xfrm>
        </p:spPr>
        <p:txBody>
          <a:bodyPr/>
          <a:lstStyle/>
          <a:p>
            <a:pPr algn="ctr" eaLnBrk="1" hangingPunct="1">
              <a:buFont typeface="Wingdings" pitchFamily="2" charset="2"/>
              <a:buNone/>
            </a:pPr>
            <a:r>
              <a:rPr lang="en-GB" sz="4000" b="1" dirty="0" smtClean="0">
                <a:solidFill>
                  <a:srgbClr val="0070C0"/>
                </a:solidFill>
                <a:latin typeface="Calibri" pitchFamily="34" charset="0"/>
                <a:cs typeface="Calibri" pitchFamily="34" charset="0"/>
              </a:rPr>
              <a:t>Mifab HydroMax® Topics</a:t>
            </a:r>
          </a:p>
          <a:p>
            <a:pPr algn="ctr" eaLnBrk="1" hangingPunct="1">
              <a:buFont typeface="Wingdings" pitchFamily="2" charset="2"/>
              <a:buNone/>
            </a:pPr>
            <a:endParaRPr lang="en-GB" sz="1800" b="1" dirty="0">
              <a:solidFill>
                <a:srgbClr val="0070C0"/>
              </a:solidFill>
              <a:latin typeface="Calibri" pitchFamily="34" charset="0"/>
              <a:cs typeface="Calibri" pitchFamily="34" charset="0"/>
            </a:endParaRPr>
          </a:p>
          <a:p>
            <a:pPr marL="514350" indent="-247650" eaLnBrk="1" hangingPunct="1">
              <a:buFont typeface="+mj-lt"/>
              <a:buAutoNum type="arabicPeriod"/>
            </a:pPr>
            <a:r>
              <a:rPr lang="en-GB" b="1" dirty="0">
                <a:solidFill>
                  <a:srgbClr val="0070C0"/>
                </a:solidFill>
                <a:latin typeface="Calibri" pitchFamily="34" charset="0"/>
                <a:cs typeface="Calibri" pitchFamily="34" charset="0"/>
              </a:rPr>
              <a:t> </a:t>
            </a:r>
            <a:r>
              <a:rPr lang="en-GB" b="1" dirty="0" smtClean="0">
                <a:solidFill>
                  <a:srgbClr val="0070C0"/>
                </a:solidFill>
                <a:latin typeface="Calibri" pitchFamily="34" charset="0"/>
                <a:cs typeface="Calibri" pitchFamily="34" charset="0"/>
              </a:rPr>
              <a:t>Benefits General</a:t>
            </a:r>
            <a:endParaRPr lang="en-GB" b="1" dirty="0">
              <a:solidFill>
                <a:srgbClr val="0070C0"/>
              </a:solidFill>
              <a:latin typeface="Calibri" pitchFamily="34" charset="0"/>
              <a:cs typeface="Calibri" pitchFamily="34" charset="0"/>
            </a:endParaRPr>
          </a:p>
          <a:p>
            <a:pPr marL="514350" indent="-247650">
              <a:buFont typeface="+mj-lt"/>
              <a:buAutoNum type="arabicPeriod"/>
            </a:pPr>
            <a:r>
              <a:rPr lang="en-GB" sz="3600" b="1" dirty="0">
                <a:solidFill>
                  <a:srgbClr val="0070C0"/>
                </a:solidFill>
                <a:latin typeface="Calibri" pitchFamily="34" charset="0"/>
                <a:cs typeface="Calibri" pitchFamily="34" charset="0"/>
              </a:rPr>
              <a:t> </a:t>
            </a:r>
            <a:r>
              <a:rPr lang="en-GB" sz="3600" b="1" dirty="0" smtClean="0">
                <a:solidFill>
                  <a:srgbClr val="0070C0"/>
                </a:solidFill>
                <a:latin typeface="Calibri" pitchFamily="34" charset="0"/>
                <a:cs typeface="Calibri" pitchFamily="34" charset="0"/>
              </a:rPr>
              <a:t>B</a:t>
            </a:r>
            <a:r>
              <a:rPr lang="en-GB" b="1" dirty="0" smtClean="0">
                <a:solidFill>
                  <a:srgbClr val="0070C0"/>
                </a:solidFill>
                <a:latin typeface="Calibri" pitchFamily="34" charset="0"/>
                <a:cs typeface="Calibri" pitchFamily="34" charset="0"/>
              </a:rPr>
              <a:t>enefits to </a:t>
            </a:r>
            <a:r>
              <a:rPr lang="en-GB" b="1" dirty="0" smtClean="0">
                <a:solidFill>
                  <a:srgbClr val="0070C0"/>
                </a:solidFill>
                <a:latin typeface="Calibri" pitchFamily="34" charset="0"/>
                <a:cs typeface="Calibri" pitchFamily="34" charset="0"/>
              </a:rPr>
              <a:t>Client</a:t>
            </a:r>
            <a:endParaRPr lang="en-GB" b="1" dirty="0">
              <a:solidFill>
                <a:srgbClr val="0070C0"/>
              </a:solidFill>
              <a:latin typeface="Calibri" pitchFamily="34" charset="0"/>
              <a:cs typeface="Calibri" pitchFamily="34" charset="0"/>
            </a:endParaRPr>
          </a:p>
          <a:p>
            <a:pPr marL="514350" indent="-247650">
              <a:buFont typeface="+mj-lt"/>
              <a:buAutoNum type="arabicPeriod"/>
            </a:pPr>
            <a:r>
              <a:rPr lang="en-GB" b="1" dirty="0">
                <a:solidFill>
                  <a:srgbClr val="0070C0"/>
                </a:solidFill>
                <a:latin typeface="Calibri" pitchFamily="34" charset="0"/>
                <a:cs typeface="Calibri" pitchFamily="34" charset="0"/>
              </a:rPr>
              <a:t> </a:t>
            </a:r>
            <a:r>
              <a:rPr lang="en-GB" b="1" dirty="0" smtClean="0">
                <a:solidFill>
                  <a:srgbClr val="0070C0"/>
                </a:solidFill>
                <a:latin typeface="Calibri" pitchFamily="34" charset="0"/>
                <a:cs typeface="Calibri" pitchFamily="34" charset="0"/>
              </a:rPr>
              <a:t>Mifab HydroMax® drains and HydroTechnic™ </a:t>
            </a:r>
          </a:p>
          <a:p>
            <a:pPr marL="514350" indent="-247650">
              <a:buFont typeface="+mj-lt"/>
              <a:buAutoNum type="arabicPeriod"/>
            </a:pPr>
            <a:r>
              <a:rPr lang="en-GB" b="1" dirty="0">
                <a:solidFill>
                  <a:srgbClr val="0070C0"/>
                </a:solidFill>
                <a:latin typeface="Calibri" pitchFamily="34" charset="0"/>
                <a:cs typeface="Calibri" pitchFamily="34" charset="0"/>
              </a:rPr>
              <a:t> </a:t>
            </a:r>
            <a:r>
              <a:rPr lang="en-GB" b="1" dirty="0" smtClean="0">
                <a:solidFill>
                  <a:srgbClr val="0070C0"/>
                </a:solidFill>
                <a:latin typeface="Calibri" pitchFamily="34" charset="0"/>
                <a:cs typeface="Calibri" pitchFamily="34" charset="0"/>
              </a:rPr>
              <a:t>Key Advantages</a:t>
            </a:r>
          </a:p>
          <a:p>
            <a:pPr marL="514350" indent="-247650">
              <a:buFont typeface="+mj-lt"/>
              <a:buAutoNum type="arabicPeriod"/>
            </a:pPr>
            <a:r>
              <a:rPr lang="en-GB" b="1" dirty="0" smtClean="0">
                <a:solidFill>
                  <a:srgbClr val="0070C0"/>
                </a:solidFill>
                <a:latin typeface="Calibri" pitchFamily="34" charset="0"/>
                <a:cs typeface="Calibri" pitchFamily="34" charset="0"/>
              </a:rPr>
              <a:t> HydroMax web-site</a:t>
            </a:r>
          </a:p>
          <a:p>
            <a:pPr marL="514350" indent="-247650">
              <a:buFont typeface="+mj-lt"/>
              <a:buAutoNum type="arabicPeriod"/>
            </a:pPr>
            <a:r>
              <a:rPr lang="en-GB" b="1" dirty="0">
                <a:solidFill>
                  <a:srgbClr val="0070C0"/>
                </a:solidFill>
                <a:latin typeface="Calibri" pitchFamily="34" charset="0"/>
                <a:cs typeface="Calibri" pitchFamily="34" charset="0"/>
              </a:rPr>
              <a:t> </a:t>
            </a:r>
            <a:r>
              <a:rPr lang="en-GB" b="1" dirty="0">
                <a:solidFill>
                  <a:srgbClr val="0070C0"/>
                </a:solidFill>
                <a:latin typeface="Calibri" pitchFamily="34" charset="0"/>
                <a:cs typeface="Calibri" pitchFamily="34" charset="0"/>
              </a:rPr>
              <a:t>P</a:t>
            </a:r>
            <a:r>
              <a:rPr lang="en-GB" b="1" dirty="0" smtClean="0">
                <a:solidFill>
                  <a:srgbClr val="0070C0"/>
                </a:solidFill>
                <a:latin typeface="Calibri" pitchFamily="34" charset="0"/>
                <a:cs typeface="Calibri" pitchFamily="34" charset="0"/>
              </a:rPr>
              <a:t>rototype </a:t>
            </a:r>
            <a:r>
              <a:rPr lang="en-GB" b="1" dirty="0" smtClean="0">
                <a:solidFill>
                  <a:srgbClr val="0070C0"/>
                </a:solidFill>
                <a:latin typeface="Calibri" pitchFamily="34" charset="0"/>
                <a:cs typeface="Calibri" pitchFamily="34" charset="0"/>
              </a:rPr>
              <a:t>file structure </a:t>
            </a:r>
            <a:endParaRPr lang="en-GB" b="1" dirty="0">
              <a:solidFill>
                <a:srgbClr val="0070C0"/>
              </a:solidFill>
              <a:latin typeface="Calibri" pitchFamily="34" charset="0"/>
              <a:cs typeface="Calibri" pitchFamily="34" charset="0"/>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1150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0963" name="Rectangle 3"/>
          <p:cNvSpPr>
            <a:spLocks noGrp="1" noChangeArrowheads="1"/>
          </p:cNvSpPr>
          <p:nvPr>
            <p:ph type="body" sz="half" idx="4294967295"/>
          </p:nvPr>
        </p:nvSpPr>
        <p:spPr>
          <a:xfrm>
            <a:off x="0" y="765175"/>
            <a:ext cx="4356100" cy="477838"/>
          </a:xfrm>
        </p:spPr>
        <p:txBody>
          <a:bodyPr>
            <a:normAutofit lnSpcReduction="10000"/>
          </a:bodyPr>
          <a:lstStyle/>
          <a:p>
            <a:pPr marL="533400" indent="-533400" eaLnBrk="1" hangingPunct="1">
              <a:buFont typeface="Wingdings" pitchFamily="2" charset="2"/>
              <a:buNone/>
            </a:pPr>
            <a:r>
              <a:rPr lang="en-GB" sz="2800" b="1" dirty="0" smtClean="0">
                <a:solidFill>
                  <a:srgbClr val="0070C0"/>
                </a:solidFill>
                <a:latin typeface="Calibri" pitchFamily="34" charset="0"/>
                <a:cs typeface="Calibri" pitchFamily="34" charset="0"/>
              </a:rPr>
              <a:t>Commercial Office Buildings</a:t>
            </a:r>
          </a:p>
        </p:txBody>
      </p:sp>
      <p:pic>
        <p:nvPicPr>
          <p:cNvPr id="40964" name="Picture 4" descr="84J82974"/>
          <p:cNvPicPr>
            <a:picLocks noGrp="1" noChangeAspect="1" noChangeArrowheads="1"/>
          </p:cNvPicPr>
          <p:nvPr>
            <p:ph sz="half" idx="4294967295"/>
          </p:nvPr>
        </p:nvPicPr>
        <p:blipFill>
          <a:blip r:embed="rId3" cstate="screen"/>
          <a:stretch>
            <a:fillRect/>
          </a:stretch>
        </p:blipFill>
        <p:spPr>
          <a:xfrm>
            <a:off x="1630363" y="1268413"/>
            <a:ext cx="7513637" cy="4968875"/>
          </a:xfrm>
        </p:spPr>
      </p:pic>
      <p:pic>
        <p:nvPicPr>
          <p:cNvPr id="9" name="Picture 8" descr="313 Orchard Rd.jpg"/>
          <p:cNvPicPr>
            <a:picLocks noChangeAspect="1"/>
          </p:cNvPicPr>
          <p:nvPr/>
        </p:nvPicPr>
        <p:blipFill>
          <a:blip r:embed="rId4" cstate="screen"/>
          <a:stretch>
            <a:fillRect/>
          </a:stretch>
        </p:blipFill>
        <p:spPr>
          <a:xfrm>
            <a:off x="1403648" y="1311016"/>
            <a:ext cx="6480720" cy="4752528"/>
          </a:xfrm>
          <a:prstGeom prst="rect">
            <a:avLst/>
          </a:prstGeom>
        </p:spPr>
      </p:pic>
      <p:sp>
        <p:nvSpPr>
          <p:cNvPr id="11" name="Rectangle 3"/>
          <p:cNvSpPr txBox="1">
            <a:spLocks noChangeArrowheads="1"/>
          </p:cNvSpPr>
          <p:nvPr/>
        </p:nvSpPr>
        <p:spPr bwMode="auto">
          <a:xfrm>
            <a:off x="4788024" y="764704"/>
            <a:ext cx="4355976"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indent="-533400" algn="r">
              <a:spcBef>
                <a:spcPct val="20000"/>
              </a:spcBef>
            </a:pPr>
            <a:r>
              <a:rPr lang="en-GB" sz="2400" b="1" kern="0" dirty="0" smtClean="0">
                <a:solidFill>
                  <a:srgbClr val="0070C0"/>
                </a:solidFill>
                <a:latin typeface="Calibri" pitchFamily="34" charset="0"/>
                <a:cs typeface="Calibri" pitchFamily="34" charset="0"/>
              </a:rPr>
              <a:t>Accident Fund, Lansing</a:t>
            </a:r>
          </a:p>
        </p:txBody>
      </p:sp>
      <p:sp>
        <p:nvSpPr>
          <p:cNvPr id="12" name="Rectangle 3"/>
          <p:cNvSpPr txBox="1">
            <a:spLocks noChangeArrowheads="1"/>
          </p:cNvSpPr>
          <p:nvPr/>
        </p:nvSpPr>
        <p:spPr bwMode="auto">
          <a:xfrm>
            <a:off x="2843808" y="1556792"/>
            <a:ext cx="3384376"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GB" sz="2400" b="1" i="0" u="none" strike="noStrike" kern="0" cap="none" spc="0" normalizeH="0" baseline="0" noProof="0" dirty="0" smtClean="0">
                <a:ln>
                  <a:noFill/>
                </a:ln>
                <a:effectLst/>
                <a:uLnTx/>
                <a:uFillTx/>
                <a:latin typeface="Calibri" pitchFamily="34" charset="0"/>
                <a:ea typeface="+mn-ea"/>
                <a:cs typeface="Calibri" pitchFamily="34" charset="0"/>
              </a:rPr>
              <a:t>E-</a:t>
            </a:r>
            <a:r>
              <a:rPr kumimoji="0" lang="en-GB" sz="2400" b="1" i="0" u="none" strike="noStrike" kern="0" cap="none" spc="0" normalizeH="0" baseline="0" noProof="0" dirty="0" err="1" smtClean="0">
                <a:ln>
                  <a:noFill/>
                </a:ln>
                <a:effectLst/>
                <a:uLnTx/>
                <a:uFillTx/>
                <a:latin typeface="Calibri" pitchFamily="34" charset="0"/>
                <a:ea typeface="+mn-ea"/>
                <a:cs typeface="Calibri" pitchFamily="34" charset="0"/>
              </a:rPr>
              <a:t>Tek</a:t>
            </a:r>
            <a:r>
              <a:rPr kumimoji="0" lang="en-GB" sz="2400" b="1" i="0" u="none" strike="noStrike" kern="0" cap="none" spc="0" normalizeH="0" baseline="0" noProof="0" dirty="0" smtClean="0">
                <a:ln>
                  <a:noFill/>
                </a:ln>
                <a:effectLst/>
                <a:uLnTx/>
                <a:uFillTx/>
                <a:latin typeface="Calibri" pitchFamily="34" charset="0"/>
                <a:ea typeface="+mn-ea"/>
                <a:cs typeface="Calibri" pitchFamily="34" charset="0"/>
              </a:rPr>
              <a:t> Flagship Trinidad</a:t>
            </a:r>
          </a:p>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GB" sz="28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9" descr="MIFAB-Hydromax 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out)">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0963" name="Rectangle 3"/>
          <p:cNvSpPr>
            <a:spLocks noGrp="1" noChangeArrowheads="1"/>
          </p:cNvSpPr>
          <p:nvPr>
            <p:ph type="body" sz="half" idx="4294967295"/>
          </p:nvPr>
        </p:nvSpPr>
        <p:spPr>
          <a:xfrm>
            <a:off x="0" y="692150"/>
            <a:ext cx="5003800" cy="477838"/>
          </a:xfrm>
        </p:spPr>
        <p:txBody>
          <a:bodyPr>
            <a:normAutofit lnSpcReduction="10000"/>
          </a:bodyPr>
          <a:lstStyle/>
          <a:p>
            <a:pPr marL="533400" indent="-533400" eaLnBrk="1" hangingPunct="1">
              <a:buFont typeface="Wingdings" pitchFamily="2" charset="2"/>
              <a:buNone/>
            </a:pPr>
            <a:r>
              <a:rPr lang="en-GB" sz="2800" b="1" dirty="0" smtClean="0">
                <a:solidFill>
                  <a:srgbClr val="0070C0"/>
                </a:solidFill>
                <a:latin typeface="Calibri" pitchFamily="34" charset="0"/>
                <a:cs typeface="Calibri" pitchFamily="34" charset="0"/>
              </a:rPr>
              <a:t>Accommodation/Hotels/Prisons</a:t>
            </a:r>
          </a:p>
        </p:txBody>
      </p:sp>
      <p:pic>
        <p:nvPicPr>
          <p:cNvPr id="40964" name="Picture 4" descr="84J82974"/>
          <p:cNvPicPr>
            <a:picLocks noGrp="1" noChangeAspect="1" noChangeArrowheads="1"/>
          </p:cNvPicPr>
          <p:nvPr>
            <p:ph sz="half" idx="4294967295"/>
          </p:nvPr>
        </p:nvPicPr>
        <p:blipFill>
          <a:blip r:embed="rId3" cstate="screen"/>
          <a:stretch>
            <a:fillRect/>
          </a:stretch>
        </p:blipFill>
        <p:spPr>
          <a:xfrm>
            <a:off x="1630363" y="1557338"/>
            <a:ext cx="7513637" cy="4459287"/>
          </a:xfrm>
        </p:spPr>
      </p:pic>
      <p:pic>
        <p:nvPicPr>
          <p:cNvPr id="9" name="Picture 8" descr="313 Orchard Rd.jpg"/>
          <p:cNvPicPr>
            <a:picLocks noChangeAspect="1"/>
          </p:cNvPicPr>
          <p:nvPr/>
        </p:nvPicPr>
        <p:blipFill>
          <a:blip r:embed="rId4" cstate="screen"/>
          <a:stretch>
            <a:fillRect/>
          </a:stretch>
        </p:blipFill>
        <p:spPr>
          <a:xfrm>
            <a:off x="1403648" y="1957888"/>
            <a:ext cx="6336704" cy="3564396"/>
          </a:xfrm>
          <a:prstGeom prst="rect">
            <a:avLst/>
          </a:prstGeom>
        </p:spPr>
      </p:pic>
      <p:sp>
        <p:nvSpPr>
          <p:cNvPr id="11" name="Rectangle 3"/>
          <p:cNvSpPr txBox="1">
            <a:spLocks noChangeArrowheads="1"/>
          </p:cNvSpPr>
          <p:nvPr/>
        </p:nvSpPr>
        <p:spPr bwMode="auto">
          <a:xfrm>
            <a:off x="4427984" y="1124744"/>
            <a:ext cx="4716016"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indent="-533400" algn="r">
              <a:spcBef>
                <a:spcPct val="20000"/>
              </a:spcBef>
            </a:pPr>
            <a:r>
              <a:rPr lang="en-GB" sz="2400" b="1" kern="0" dirty="0" smtClean="0">
                <a:solidFill>
                  <a:srgbClr val="0070C0"/>
                </a:solidFill>
                <a:latin typeface="Calibri" pitchFamily="34" charset="0"/>
                <a:cs typeface="Calibri" pitchFamily="34" charset="0"/>
              </a:rPr>
              <a:t>Student Dorms, Wembley</a:t>
            </a:r>
          </a:p>
        </p:txBody>
      </p:sp>
      <p:sp>
        <p:nvSpPr>
          <p:cNvPr id="12" name="Rectangle 3"/>
          <p:cNvSpPr txBox="1">
            <a:spLocks noChangeArrowheads="1"/>
          </p:cNvSpPr>
          <p:nvPr/>
        </p:nvSpPr>
        <p:spPr bwMode="auto">
          <a:xfrm>
            <a:off x="1472630" y="2070398"/>
            <a:ext cx="2952328" cy="76587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GB" sz="2400" b="1" i="0" u="none" strike="noStrike" kern="0" cap="none" spc="0" normalizeH="0" baseline="0" noProof="0" dirty="0" smtClean="0">
                <a:ln>
                  <a:noFill/>
                </a:ln>
                <a:effectLst/>
                <a:uLnTx/>
                <a:uFillTx/>
                <a:latin typeface="Calibri" pitchFamily="34" charset="0"/>
                <a:ea typeface="+mn-ea"/>
                <a:cs typeface="Calibri" pitchFamily="34" charset="0"/>
              </a:rPr>
              <a:t>Johnstone County</a:t>
            </a:r>
            <a:r>
              <a:rPr kumimoji="0" lang="en-GB" sz="2400" b="1" i="0" u="none" strike="noStrike" kern="0" cap="none" spc="0" normalizeH="0" noProof="0" dirty="0" smtClean="0">
                <a:ln>
                  <a:noFill/>
                </a:ln>
                <a:effectLst/>
                <a:uLnTx/>
                <a:uFillTx/>
                <a:latin typeface="Calibri" pitchFamily="34" charset="0"/>
                <a:ea typeface="+mn-ea"/>
                <a:cs typeface="Calibri" pitchFamily="34" charset="0"/>
              </a:rPr>
              <a:t> </a:t>
            </a:r>
            <a:r>
              <a:rPr kumimoji="0" lang="en-GB" sz="2400" b="1" i="0" u="none" strike="noStrike" kern="0" cap="none" spc="0" normalizeH="0" baseline="0" noProof="0" dirty="0" smtClean="0">
                <a:ln>
                  <a:noFill/>
                </a:ln>
                <a:effectLst/>
                <a:uLnTx/>
                <a:uFillTx/>
                <a:latin typeface="Calibri" pitchFamily="34" charset="0"/>
                <a:ea typeface="+mn-ea"/>
                <a:cs typeface="Calibri" pitchFamily="34" charset="0"/>
              </a:rPr>
              <a:t>Detention </a:t>
            </a:r>
            <a:r>
              <a:rPr kumimoji="0" lang="en-GB" sz="2400" b="1" i="0" u="none" strike="noStrike" kern="0" cap="none" spc="0" normalizeH="0" baseline="0" noProof="0" dirty="0" err="1" smtClean="0">
                <a:ln>
                  <a:noFill/>
                </a:ln>
                <a:effectLst/>
                <a:uLnTx/>
                <a:uFillTx/>
                <a:latin typeface="Calibri" pitchFamily="34" charset="0"/>
                <a:ea typeface="+mn-ea"/>
                <a:cs typeface="Calibri" pitchFamily="34" charset="0"/>
              </a:rPr>
              <a:t>Center</a:t>
            </a:r>
            <a:endParaRPr kumimoji="0" lang="en-GB" sz="2400" b="1" i="0" u="none" strike="noStrike" kern="0" cap="none" spc="0" normalizeH="0" baseline="0" noProof="0" dirty="0" smtClean="0">
              <a:ln>
                <a:noFill/>
              </a:ln>
              <a:effectLst/>
              <a:uLnTx/>
              <a:uFillTx/>
              <a:latin typeface="Calibri" pitchFamily="34" charset="0"/>
              <a:ea typeface="+mn-ea"/>
              <a:cs typeface="Calibri" pitchFamily="34" charset="0"/>
            </a:endParaRPr>
          </a:p>
          <a:p>
            <a:pPr marL="533400" marR="0" lvl="0" indent="-533400"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GB" sz="28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3" name="Picture 12" descr="Stryker HQ, Newbury.JPG"/>
          <p:cNvPicPr>
            <a:picLocks noChangeAspect="1"/>
          </p:cNvPicPr>
          <p:nvPr/>
        </p:nvPicPr>
        <p:blipFill>
          <a:blip r:embed="rId5" cstate="screen"/>
          <a:stretch>
            <a:fillRect/>
          </a:stretch>
        </p:blipFill>
        <p:spPr>
          <a:xfrm>
            <a:off x="2123728" y="2060848"/>
            <a:ext cx="5154290" cy="3762478"/>
          </a:xfrm>
          <a:prstGeom prst="rect">
            <a:avLst/>
          </a:prstGeom>
        </p:spPr>
      </p:pic>
      <p:sp>
        <p:nvSpPr>
          <p:cNvPr id="14" name="Rectangle 3"/>
          <p:cNvSpPr txBox="1">
            <a:spLocks noChangeArrowheads="1"/>
          </p:cNvSpPr>
          <p:nvPr/>
        </p:nvSpPr>
        <p:spPr bwMode="auto">
          <a:xfrm>
            <a:off x="4211960" y="2204864"/>
            <a:ext cx="2987824"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GB" sz="2400" b="1" i="0" u="none" strike="noStrike" kern="0" cap="none" spc="0" normalizeH="0" baseline="0" noProof="0" dirty="0" smtClean="0">
                <a:ln>
                  <a:noFill/>
                </a:ln>
                <a:effectLst/>
                <a:uLnTx/>
                <a:uFillTx/>
                <a:latin typeface="Calibri" pitchFamily="34" charset="0"/>
                <a:ea typeface="+mn-ea"/>
                <a:cs typeface="Calibri" pitchFamily="34" charset="0"/>
              </a:rPr>
              <a:t>Ibis Hotel, Singapore</a:t>
            </a:r>
          </a:p>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GB" sz="28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out)">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3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amond(out)">
                                      <p:cBhvr>
                                        <p:cTn id="15" dur="1000"/>
                                        <p:tgtEl>
                                          <p:spTgt spid="13"/>
                                        </p:tgtEl>
                                      </p:cBhvr>
                                    </p:animEffect>
                                  </p:childTnLst>
                                </p:cTn>
                              </p:par>
                              <p:par>
                                <p:cTn id="16" presetID="8" presetClass="entr" presetSubtype="32"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amond(out)">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0963" name="Rectangle 3"/>
          <p:cNvSpPr>
            <a:spLocks noGrp="1" noChangeArrowheads="1"/>
          </p:cNvSpPr>
          <p:nvPr>
            <p:ph type="body" sz="half" idx="4294967295"/>
          </p:nvPr>
        </p:nvSpPr>
        <p:spPr>
          <a:xfrm>
            <a:off x="0" y="836613"/>
            <a:ext cx="4103688" cy="477837"/>
          </a:xfrm>
        </p:spPr>
        <p:txBody>
          <a:bodyPr>
            <a:normAutofit lnSpcReduction="10000"/>
          </a:bodyPr>
          <a:lstStyle/>
          <a:p>
            <a:pPr marL="533400" indent="-533400" eaLnBrk="1" hangingPunct="1">
              <a:buFont typeface="Wingdings" pitchFamily="2" charset="2"/>
              <a:buNone/>
            </a:pPr>
            <a:r>
              <a:rPr lang="en-GB" sz="2800" b="1" dirty="0" smtClean="0">
                <a:solidFill>
                  <a:srgbClr val="0070C0"/>
                </a:solidFill>
                <a:latin typeface="Calibri" pitchFamily="34" charset="0"/>
                <a:cs typeface="Calibri" pitchFamily="34" charset="0"/>
              </a:rPr>
              <a:t>Hospitals</a:t>
            </a:r>
          </a:p>
        </p:txBody>
      </p:sp>
      <p:pic>
        <p:nvPicPr>
          <p:cNvPr id="40964" name="Picture 4" descr="84J82974"/>
          <p:cNvPicPr>
            <a:picLocks noGrp="1" noChangeAspect="1" noChangeArrowheads="1"/>
          </p:cNvPicPr>
          <p:nvPr>
            <p:ph sz="half" idx="4294967295"/>
          </p:nvPr>
        </p:nvPicPr>
        <p:blipFill>
          <a:blip r:embed="rId3" cstate="screen"/>
          <a:stretch>
            <a:fillRect/>
          </a:stretch>
        </p:blipFill>
        <p:spPr>
          <a:xfrm>
            <a:off x="1630363" y="1795463"/>
            <a:ext cx="7513637" cy="4127500"/>
          </a:xfrm>
        </p:spPr>
      </p:pic>
      <p:pic>
        <p:nvPicPr>
          <p:cNvPr id="9" name="Picture 8" descr="313 Orchard Rd.jpg"/>
          <p:cNvPicPr>
            <a:picLocks noChangeAspect="1"/>
          </p:cNvPicPr>
          <p:nvPr/>
        </p:nvPicPr>
        <p:blipFill>
          <a:blip r:embed="rId4" cstate="screen"/>
          <a:stretch>
            <a:fillRect/>
          </a:stretch>
        </p:blipFill>
        <p:spPr>
          <a:xfrm>
            <a:off x="810469" y="1567783"/>
            <a:ext cx="6336704" cy="4513284"/>
          </a:xfrm>
          <a:prstGeom prst="rect">
            <a:avLst/>
          </a:prstGeom>
        </p:spPr>
      </p:pic>
      <p:sp>
        <p:nvSpPr>
          <p:cNvPr id="11" name="Rectangle 3"/>
          <p:cNvSpPr txBox="1">
            <a:spLocks noChangeArrowheads="1"/>
          </p:cNvSpPr>
          <p:nvPr/>
        </p:nvSpPr>
        <p:spPr bwMode="auto">
          <a:xfrm>
            <a:off x="4355976" y="908720"/>
            <a:ext cx="4788024"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indent="-533400" algn="r">
              <a:spcBef>
                <a:spcPct val="20000"/>
              </a:spcBef>
            </a:pPr>
            <a:r>
              <a:rPr lang="en-GB" sz="2400" b="1" kern="0" dirty="0" smtClean="0">
                <a:solidFill>
                  <a:srgbClr val="0070C0"/>
                </a:solidFill>
                <a:latin typeface="Calibri" pitchFamily="34" charset="0"/>
                <a:cs typeface="Calibri" pitchFamily="34" charset="0"/>
              </a:rPr>
              <a:t>Forest Park Medical </a:t>
            </a:r>
            <a:r>
              <a:rPr lang="en-GB" sz="2400" b="1" kern="0" dirty="0" err="1" smtClean="0">
                <a:solidFill>
                  <a:srgbClr val="0070C0"/>
                </a:solidFill>
                <a:latin typeface="Calibri" pitchFamily="34" charset="0"/>
                <a:cs typeface="Calibri" pitchFamily="34" charset="0"/>
              </a:rPr>
              <a:t>Center</a:t>
            </a:r>
            <a:r>
              <a:rPr lang="en-GB" sz="2400" b="1" kern="0" dirty="0" smtClean="0">
                <a:solidFill>
                  <a:srgbClr val="0070C0"/>
                </a:solidFill>
                <a:latin typeface="Calibri" pitchFamily="34" charset="0"/>
                <a:cs typeface="Calibri" pitchFamily="34" charset="0"/>
              </a:rPr>
              <a:t>, Dallas</a:t>
            </a:r>
          </a:p>
        </p:txBody>
      </p:sp>
      <p:sp>
        <p:nvSpPr>
          <p:cNvPr id="12" name="Rectangle 3"/>
          <p:cNvSpPr txBox="1">
            <a:spLocks noChangeArrowheads="1"/>
          </p:cNvSpPr>
          <p:nvPr/>
        </p:nvSpPr>
        <p:spPr bwMode="auto">
          <a:xfrm>
            <a:off x="1907704" y="5563538"/>
            <a:ext cx="4608512" cy="57723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marR="0" lvl="0" indent="-533400" algn="r" defTabSz="914400" rtl="0" eaLnBrk="1" fontAlgn="base" latinLnBrk="0" hangingPunct="1">
              <a:lnSpc>
                <a:spcPct val="100000"/>
              </a:lnSpc>
              <a:spcBef>
                <a:spcPct val="20000"/>
              </a:spcBef>
              <a:spcAft>
                <a:spcPct val="0"/>
              </a:spcAft>
              <a:buClrTx/>
              <a:buSzTx/>
              <a:buFont typeface="Wingdings" pitchFamily="2" charset="2"/>
              <a:buNone/>
              <a:tabLst/>
              <a:defRPr/>
            </a:pPr>
            <a:r>
              <a:rPr kumimoji="0" lang="en-GB" sz="24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Mercy Hospital, Des Moines, IA</a:t>
            </a:r>
          </a:p>
          <a:p>
            <a:pPr marL="533400" marR="0" lvl="0" indent="-533400" defTabSz="914400" rtl="0" eaLnBrk="1" fontAlgn="base" latinLnBrk="0" hangingPunct="1">
              <a:lnSpc>
                <a:spcPct val="100000"/>
              </a:lnSpc>
              <a:spcBef>
                <a:spcPct val="20000"/>
              </a:spcBef>
              <a:spcAft>
                <a:spcPct val="0"/>
              </a:spcAft>
              <a:buClrTx/>
              <a:buSzTx/>
              <a:buFont typeface="Wingdings" pitchFamily="2" charset="2"/>
              <a:buNone/>
              <a:tabLst/>
              <a:defRPr/>
            </a:pPr>
            <a:endParaRPr kumimoji="0" lang="en-GB" sz="2800" b="1"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amond(out)">
                                      <p:cBhvr>
                                        <p:cTn id="1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0963" name="Rectangle 3"/>
          <p:cNvSpPr>
            <a:spLocks noGrp="1" noChangeArrowheads="1"/>
          </p:cNvSpPr>
          <p:nvPr>
            <p:ph type="body" sz="half" idx="4294967295"/>
          </p:nvPr>
        </p:nvSpPr>
        <p:spPr>
          <a:xfrm>
            <a:off x="0" y="836613"/>
            <a:ext cx="4103688" cy="477837"/>
          </a:xfrm>
        </p:spPr>
        <p:txBody>
          <a:bodyPr>
            <a:normAutofit lnSpcReduction="10000"/>
          </a:bodyPr>
          <a:lstStyle/>
          <a:p>
            <a:pPr marL="533400" indent="-533400" eaLnBrk="1" hangingPunct="1">
              <a:buFont typeface="Wingdings" pitchFamily="2" charset="2"/>
              <a:buNone/>
            </a:pPr>
            <a:r>
              <a:rPr lang="en-GB" sz="2800" b="1" dirty="0" smtClean="0">
                <a:solidFill>
                  <a:srgbClr val="0070C0"/>
                </a:solidFill>
                <a:latin typeface="Calibri" pitchFamily="34" charset="0"/>
                <a:cs typeface="Calibri" pitchFamily="34" charset="0"/>
              </a:rPr>
              <a:t>Schools</a:t>
            </a:r>
          </a:p>
        </p:txBody>
      </p:sp>
      <p:sp>
        <p:nvSpPr>
          <p:cNvPr id="11" name="Rectangle 3"/>
          <p:cNvSpPr txBox="1">
            <a:spLocks noChangeArrowheads="1"/>
          </p:cNvSpPr>
          <p:nvPr/>
        </p:nvSpPr>
        <p:spPr bwMode="auto">
          <a:xfrm>
            <a:off x="4139952" y="980728"/>
            <a:ext cx="4788024" cy="477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533400" indent="-533400" algn="r">
              <a:spcBef>
                <a:spcPct val="20000"/>
              </a:spcBef>
            </a:pPr>
            <a:r>
              <a:rPr lang="en-GB" sz="2400" b="1" kern="0" dirty="0" smtClean="0">
                <a:solidFill>
                  <a:srgbClr val="0070C0"/>
                </a:solidFill>
                <a:latin typeface="Calibri" pitchFamily="34" charset="0"/>
                <a:cs typeface="Calibri" pitchFamily="34" charset="0"/>
              </a:rPr>
              <a:t>Naperville High School, IL</a:t>
            </a:r>
          </a:p>
        </p:txBody>
      </p:sp>
      <p:pic>
        <p:nvPicPr>
          <p:cNvPr id="303106" name="Picture 2" descr="C:\Users\B_Ross\Pictures\Photos for new website\USA\Naperville Central High School, I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254" y="1458566"/>
            <a:ext cx="6400800" cy="4572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ext Box 3"/>
          <p:cNvSpPr txBox="1">
            <a:spLocks noChangeArrowheads="1"/>
          </p:cNvSpPr>
          <p:nvPr/>
        </p:nvSpPr>
        <p:spPr bwMode="blackWhite">
          <a:xfrm>
            <a:off x="5778500" y="1117600"/>
            <a:ext cx="2979738" cy="615553"/>
          </a:xfrm>
          <a:prstGeom prst="rect">
            <a:avLst/>
          </a:prstGeom>
          <a:noFill/>
          <a:ln w="19050" algn="ctr">
            <a:noFill/>
            <a:miter lim="800000"/>
            <a:headEnd/>
            <a:tailEnd/>
          </a:ln>
        </p:spPr>
        <p:txBody>
          <a:bodyPr lIns="162000" tIns="91440" rIns="162000" bIns="91440">
            <a:spAutoFit/>
          </a:bodyPr>
          <a:lstStyle/>
          <a:p>
            <a:pPr algn="ctr" eaLnBrk="0" hangingPunct="0">
              <a:spcBef>
                <a:spcPct val="50000"/>
              </a:spcBef>
            </a:pPr>
            <a:r>
              <a:rPr lang="en-GB" sz="2800" b="1" dirty="0">
                <a:solidFill>
                  <a:srgbClr val="0070C0"/>
                </a:solidFill>
                <a:latin typeface="Calibri" pitchFamily="34" charset="0"/>
                <a:cs typeface="Calibri" pitchFamily="34" charset="0"/>
              </a:rPr>
              <a:t>Apartment Blocks</a:t>
            </a:r>
            <a:endParaRPr lang="en-US" sz="2800" b="1" dirty="0">
              <a:solidFill>
                <a:srgbClr val="0070C0"/>
              </a:solidFill>
              <a:latin typeface="Calibri" pitchFamily="34" charset="0"/>
              <a:cs typeface="Calibri" pitchFamily="34" charset="0"/>
            </a:endParaRPr>
          </a:p>
        </p:txBody>
      </p:sp>
      <p:pic>
        <p:nvPicPr>
          <p:cNvPr id="41989" name="Picture 5" descr="parkwest pointe overhead_num"/>
          <p:cNvPicPr>
            <a:picLocks noChangeAspect="1" noChangeArrowheads="1"/>
          </p:cNvPicPr>
          <p:nvPr/>
        </p:nvPicPr>
        <p:blipFill>
          <a:blip r:embed="rId3" cstate="screen"/>
          <a:srcRect/>
          <a:stretch>
            <a:fillRect/>
          </a:stretch>
        </p:blipFill>
        <p:spPr bwMode="auto">
          <a:xfrm>
            <a:off x="163513" y="1252538"/>
            <a:ext cx="5522912" cy="2359025"/>
          </a:xfrm>
          <a:prstGeom prst="rect">
            <a:avLst/>
          </a:prstGeom>
          <a:noFill/>
          <a:ln w="9525">
            <a:noFill/>
            <a:miter lim="800000"/>
            <a:headEnd/>
            <a:tailEnd/>
          </a:ln>
        </p:spPr>
      </p:pic>
      <p:pic>
        <p:nvPicPr>
          <p:cNvPr id="41990" name="Picture 6" descr="McDonagh Junction Kilkenny"/>
          <p:cNvPicPr>
            <a:picLocks noChangeAspect="1" noChangeArrowheads="1"/>
          </p:cNvPicPr>
          <p:nvPr/>
        </p:nvPicPr>
        <p:blipFill>
          <a:blip r:embed="rId4" cstate="screen"/>
          <a:srcRect/>
          <a:stretch>
            <a:fillRect/>
          </a:stretch>
        </p:blipFill>
        <p:spPr bwMode="auto">
          <a:xfrm>
            <a:off x="4557713" y="2843213"/>
            <a:ext cx="4287837" cy="3216275"/>
          </a:xfrm>
          <a:prstGeom prst="rect">
            <a:avLst/>
          </a:prstGeom>
          <a:noFill/>
          <a:ln w="9525">
            <a:noFill/>
            <a:miter lim="800000"/>
            <a:headEnd/>
            <a:tailEnd/>
          </a:ln>
        </p:spPr>
      </p:pic>
      <p:sp>
        <p:nvSpPr>
          <p:cNvPr id="41991" name="Text Box 3"/>
          <p:cNvSpPr txBox="1">
            <a:spLocks noChangeArrowheads="1"/>
          </p:cNvSpPr>
          <p:nvPr/>
        </p:nvSpPr>
        <p:spPr bwMode="blackWhite">
          <a:xfrm>
            <a:off x="1985963" y="5429250"/>
            <a:ext cx="2576512" cy="615553"/>
          </a:xfrm>
          <a:prstGeom prst="rect">
            <a:avLst/>
          </a:prstGeom>
          <a:noFill/>
          <a:ln w="19050" algn="ctr">
            <a:noFill/>
            <a:miter lim="800000"/>
            <a:headEnd/>
            <a:tailEnd/>
          </a:ln>
        </p:spPr>
        <p:txBody>
          <a:bodyPr lIns="162000" tIns="91440" rIns="162000" bIns="91440">
            <a:spAutoFit/>
          </a:bodyPr>
          <a:lstStyle/>
          <a:p>
            <a:pPr algn="ctr" eaLnBrk="0" hangingPunct="0">
              <a:spcBef>
                <a:spcPct val="50000"/>
              </a:spcBef>
            </a:pPr>
            <a:r>
              <a:rPr lang="en-GB" sz="2800" b="1" dirty="0">
                <a:solidFill>
                  <a:srgbClr val="0070C0"/>
                </a:solidFill>
                <a:latin typeface="Calibri" pitchFamily="34" charset="0"/>
                <a:cs typeface="Calibri" pitchFamily="34" charset="0"/>
              </a:rPr>
              <a:t>Podium Decks</a:t>
            </a:r>
            <a:endParaRPr lang="en-US" sz="2800" b="1" dirty="0">
              <a:solidFill>
                <a:srgbClr val="0070C0"/>
              </a:solidFill>
              <a:latin typeface="Calibri" pitchFamily="34" charset="0"/>
              <a:cs typeface="Calibri" pitchFamily="34" charset="0"/>
            </a:endParaRPr>
          </a:p>
        </p:txBody>
      </p:sp>
      <p:sp>
        <p:nvSpPr>
          <p:cNvPr id="10"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pic>
        <p:nvPicPr>
          <p:cNvPr id="9" name="Picture 8" descr="Parkwest Pointe 2.JPG"/>
          <p:cNvPicPr>
            <a:picLocks noChangeAspect="1"/>
          </p:cNvPicPr>
          <p:nvPr/>
        </p:nvPicPr>
        <p:blipFill>
          <a:blip r:embed="rId5" cstate="screen"/>
          <a:srcRect/>
          <a:stretch>
            <a:fillRect/>
          </a:stretch>
        </p:blipFill>
        <p:spPr>
          <a:xfrm>
            <a:off x="171553" y="1243288"/>
            <a:ext cx="5256584" cy="3011181"/>
          </a:xfrm>
          <a:prstGeom prst="rect">
            <a:avLst/>
          </a:prstGeom>
        </p:spPr>
      </p:pic>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427984" y="5373216"/>
            <a:ext cx="2736304" cy="648072"/>
          </a:xfrm>
        </p:spPr>
        <p:txBody>
          <a:bodyPr/>
          <a:lstStyle/>
          <a:p>
            <a:pPr eaLnBrk="1" hangingPunct="1"/>
            <a:r>
              <a:rPr lang="en-GB" sz="2800" b="1" kern="1200" dirty="0" smtClean="0">
                <a:solidFill>
                  <a:srgbClr val="0070C0"/>
                </a:solidFill>
                <a:latin typeface="Calibri" pitchFamily="34" charset="0"/>
                <a:ea typeface="+mn-ea"/>
                <a:cs typeface="Calibri" pitchFamily="34" charset="0"/>
              </a:rPr>
              <a:t>Green Roofs</a:t>
            </a:r>
            <a:endParaRPr lang="en-US" sz="2800" b="1" kern="1200" dirty="0" smtClean="0">
              <a:solidFill>
                <a:srgbClr val="0070C0"/>
              </a:solidFill>
              <a:latin typeface="Calibri" pitchFamily="34" charset="0"/>
              <a:ea typeface="+mn-ea"/>
              <a:cs typeface="Calibri" pitchFamily="34" charset="0"/>
            </a:endParaRPr>
          </a:p>
        </p:txBody>
      </p:sp>
      <p:sp>
        <p:nvSpPr>
          <p:cNvPr id="47107" name="Text Box 3"/>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lnSpc>
                <a:spcPct val="100000"/>
              </a:lnSpc>
              <a:spcBef>
                <a:spcPct val="50000"/>
              </a:spcBef>
            </a:pPr>
            <a:endParaRPr lang="en-GB" sz="1800" b="0">
              <a:solidFill>
                <a:schemeClr val="tx1"/>
              </a:solidFill>
              <a:latin typeface="Arial" charset="0"/>
            </a:endParaRPr>
          </a:p>
        </p:txBody>
      </p:sp>
      <p:pic>
        <p:nvPicPr>
          <p:cNvPr id="47109" name="Picture 5" descr="scottish_parliament_01"/>
          <p:cNvPicPr>
            <a:picLocks noChangeAspect="1" noChangeArrowheads="1"/>
          </p:cNvPicPr>
          <p:nvPr/>
        </p:nvPicPr>
        <p:blipFill>
          <a:blip r:embed="rId3" cstate="screen"/>
          <a:srcRect/>
          <a:stretch>
            <a:fillRect/>
          </a:stretch>
        </p:blipFill>
        <p:spPr bwMode="auto">
          <a:xfrm>
            <a:off x="3832225" y="1124744"/>
            <a:ext cx="5311775" cy="4284663"/>
          </a:xfrm>
          <a:prstGeom prst="rect">
            <a:avLst/>
          </a:prstGeom>
          <a:noFill/>
          <a:ln w="9525">
            <a:noFill/>
            <a:miter lim="800000"/>
            <a:headEnd/>
            <a:tailEnd/>
          </a:ln>
        </p:spPr>
      </p:pic>
      <p:pic>
        <p:nvPicPr>
          <p:cNvPr id="47110" name="Picture 6" descr="glasshouse_garden_cityscene_large"/>
          <p:cNvPicPr>
            <a:picLocks noChangeAspect="1" noChangeArrowheads="1"/>
          </p:cNvPicPr>
          <p:nvPr/>
        </p:nvPicPr>
        <p:blipFill rotWithShape="1">
          <a:blip r:embed="rId4" cstate="screen"/>
          <a:srcRect l="2227" t="37848"/>
          <a:stretch/>
        </p:blipFill>
        <p:spPr bwMode="auto">
          <a:xfrm>
            <a:off x="0" y="1092752"/>
            <a:ext cx="4282377" cy="1760184"/>
          </a:xfrm>
          <a:prstGeom prst="rect">
            <a:avLst/>
          </a:prstGeom>
          <a:noFill/>
          <a:ln w="9525">
            <a:noFill/>
            <a:miter lim="800000"/>
            <a:headEnd/>
            <a:tailEnd/>
          </a:ln>
        </p:spPr>
      </p:pic>
      <p:sp>
        <p:nvSpPr>
          <p:cNvPr id="9" name="Rectangle 3"/>
          <p:cNvSpPr txBox="1">
            <a:spLocks noChangeArrowheads="1"/>
          </p:cNvSpPr>
          <p:nvPr/>
        </p:nvSpPr>
        <p:spPr bwMode="auto">
          <a:xfrm>
            <a:off x="323528" y="0"/>
            <a:ext cx="8420100" cy="8366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Suitable Projects for Siphonic Drainage </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27776"/>
            <a:ext cx="4282377" cy="2844265"/>
          </a:xfrm>
          <a:prstGeom prst="rect">
            <a:avLst/>
          </a:prstGeom>
        </p:spPr>
      </p:pic>
      <p:sp>
        <p:nvSpPr>
          <p:cNvPr id="12" name="Rectangle 2"/>
          <p:cNvSpPr txBox="1">
            <a:spLocks noChangeArrowheads="1"/>
          </p:cNvSpPr>
          <p:nvPr/>
        </p:nvSpPr>
        <p:spPr bwMode="auto">
          <a:xfrm>
            <a:off x="312120" y="2970088"/>
            <a:ext cx="3672408" cy="5939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a:lstStyle>
          <a:p>
            <a:r>
              <a:rPr lang="en-GB" sz="2800" b="1" kern="1200" dirty="0" smtClean="0">
                <a:solidFill>
                  <a:srgbClr val="0070C0"/>
                </a:solidFill>
                <a:latin typeface="Calibri" pitchFamily="34" charset="0"/>
                <a:ea typeface="+mn-ea"/>
                <a:cs typeface="Calibri" pitchFamily="34" charset="0"/>
              </a:rPr>
              <a:t>Wal-Mart Chatham, IL</a:t>
            </a:r>
            <a:endParaRPr lang="en-US" sz="2800" b="1" kern="1200" dirty="0" smtClean="0">
              <a:solidFill>
                <a:srgbClr val="0070C0"/>
              </a:solidFill>
              <a:latin typeface="Calibri" pitchFamily="34" charset="0"/>
              <a:ea typeface="+mn-ea"/>
              <a:cs typeface="Calibri" pitchFamily="34" charset="0"/>
            </a:endParaRPr>
          </a:p>
        </p:txBody>
      </p:sp>
      <p:pic>
        <p:nvPicPr>
          <p:cNvPr id="14"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pic>
        <p:nvPicPr>
          <p:cNvPr id="43010" name="Picture 2" descr="Belfast airport"/>
          <p:cNvPicPr>
            <a:picLocks noGrp="1" noChangeAspect="1" noChangeArrowheads="1"/>
          </p:cNvPicPr>
          <p:nvPr>
            <p:ph sz="quarter" idx="2"/>
          </p:nvPr>
        </p:nvPicPr>
        <p:blipFill>
          <a:blip r:embed="rId3" cstate="screen"/>
          <a:srcRect/>
          <a:stretch>
            <a:fillRect/>
          </a:stretch>
        </p:blipFill>
        <p:spPr>
          <a:xfrm>
            <a:off x="238125" y="1960563"/>
            <a:ext cx="4321175" cy="3228483"/>
          </a:xfrm>
          <a:ln w="28575">
            <a:solidFill>
              <a:schemeClr val="bg1"/>
            </a:solidFill>
          </a:ln>
        </p:spPr>
      </p:pic>
      <p:pic>
        <p:nvPicPr>
          <p:cNvPr id="8" name="Content Placeholder 7" descr="Newcastle International Aiprort 1.JPG"/>
          <p:cNvPicPr>
            <a:picLocks noGrp="1" noChangeAspect="1"/>
          </p:cNvPicPr>
          <p:nvPr>
            <p:ph sz="quarter" idx="3"/>
          </p:nvPr>
        </p:nvPicPr>
        <p:blipFill>
          <a:blip r:embed="rId4" cstate="screen"/>
          <a:stretch>
            <a:fillRect/>
          </a:stretch>
        </p:blipFill>
        <p:spPr>
          <a:xfrm>
            <a:off x="4559829" y="1972072"/>
            <a:ext cx="4288896" cy="3216672"/>
          </a:xfrm>
        </p:spPr>
      </p:pic>
      <p:sp>
        <p:nvSpPr>
          <p:cNvPr id="43013" name="Text Box 5"/>
          <p:cNvSpPr txBox="1">
            <a:spLocks noChangeArrowheads="1"/>
          </p:cNvSpPr>
          <p:nvPr/>
        </p:nvSpPr>
        <p:spPr bwMode="blackWhite">
          <a:xfrm>
            <a:off x="3635896" y="908720"/>
            <a:ext cx="1662113" cy="615553"/>
          </a:xfrm>
          <a:prstGeom prst="rect">
            <a:avLst/>
          </a:prstGeom>
          <a:noFill/>
          <a:ln w="19050" algn="ctr">
            <a:noFill/>
            <a:miter lim="800000"/>
            <a:headEnd/>
            <a:tailEnd/>
          </a:ln>
        </p:spPr>
        <p:txBody>
          <a:bodyPr lIns="162000" tIns="91440" rIns="162000" bIns="91440">
            <a:spAutoFit/>
          </a:bodyPr>
          <a:lstStyle/>
          <a:p>
            <a:pPr algn="r" eaLnBrk="0" hangingPunct="0">
              <a:spcBef>
                <a:spcPct val="50000"/>
              </a:spcBef>
            </a:pPr>
            <a:r>
              <a:rPr lang="en-GB" sz="2800" b="1" dirty="0">
                <a:solidFill>
                  <a:srgbClr val="0070C0"/>
                </a:solidFill>
                <a:latin typeface="Calibri" pitchFamily="34" charset="0"/>
                <a:cs typeface="Calibri" pitchFamily="34" charset="0"/>
              </a:rPr>
              <a:t>Airports</a:t>
            </a:r>
            <a:endParaRPr lang="en-US" sz="2800" b="1" dirty="0">
              <a:solidFill>
                <a:srgbClr val="0070C0"/>
              </a:solidFill>
              <a:latin typeface="Calibri" pitchFamily="34" charset="0"/>
              <a:cs typeface="Calibri" pitchFamily="34" charset="0"/>
            </a:endParaRPr>
          </a:p>
        </p:txBody>
      </p:sp>
      <p:pic>
        <p:nvPicPr>
          <p:cNvPr id="9" name="Picture 8" descr="Gimhae Airport 1.JPG"/>
          <p:cNvPicPr>
            <a:picLocks noChangeAspect="1"/>
          </p:cNvPicPr>
          <p:nvPr/>
        </p:nvPicPr>
        <p:blipFill>
          <a:blip r:embed="rId5" cstate="screen"/>
          <a:stretch>
            <a:fillRect/>
          </a:stretch>
        </p:blipFill>
        <p:spPr>
          <a:xfrm>
            <a:off x="1691680" y="1556792"/>
            <a:ext cx="5808646" cy="4356485"/>
          </a:xfrm>
          <a:prstGeom prst="rect">
            <a:avLst/>
          </a:prstGeom>
        </p:spPr>
      </p:pic>
      <p:sp>
        <p:nvSpPr>
          <p:cNvPr id="11" name="Text Box 5"/>
          <p:cNvSpPr txBox="1">
            <a:spLocks noChangeArrowheads="1"/>
          </p:cNvSpPr>
          <p:nvPr/>
        </p:nvSpPr>
        <p:spPr bwMode="blackWhite">
          <a:xfrm>
            <a:off x="2987824" y="1844824"/>
            <a:ext cx="3456384" cy="615553"/>
          </a:xfrm>
          <a:prstGeom prst="rect">
            <a:avLst/>
          </a:prstGeom>
          <a:noFill/>
          <a:ln w="19050" algn="ctr">
            <a:noFill/>
            <a:miter lim="800000"/>
            <a:headEnd/>
            <a:tailEnd/>
          </a:ln>
        </p:spPr>
        <p:txBody>
          <a:bodyPr wrap="square" lIns="162000" tIns="91440" rIns="162000" bIns="91440">
            <a:spAutoFit/>
          </a:bodyPr>
          <a:lstStyle/>
          <a:p>
            <a:pPr algn="r" eaLnBrk="0" hangingPunct="0">
              <a:spcBef>
                <a:spcPct val="50000"/>
              </a:spcBef>
            </a:pPr>
            <a:r>
              <a:rPr lang="en-GB" sz="2800" b="1" dirty="0" err="1" smtClean="0">
                <a:solidFill>
                  <a:srgbClr val="0070C0"/>
                </a:solidFill>
                <a:latin typeface="Calibri" pitchFamily="34" charset="0"/>
                <a:cs typeface="Calibri" pitchFamily="34" charset="0"/>
              </a:rPr>
              <a:t>Gimhae</a:t>
            </a:r>
            <a:r>
              <a:rPr lang="en-GB" sz="2800" b="1" dirty="0" smtClean="0">
                <a:solidFill>
                  <a:srgbClr val="0070C0"/>
                </a:solidFill>
                <a:latin typeface="Calibri" pitchFamily="34" charset="0"/>
                <a:cs typeface="Calibri" pitchFamily="34" charset="0"/>
              </a:rPr>
              <a:t> South Korea</a:t>
            </a:r>
            <a:endParaRPr lang="en-US" sz="2800" b="1" dirty="0">
              <a:solidFill>
                <a:srgbClr val="0070C0"/>
              </a:solidFill>
              <a:latin typeface="Calibri" pitchFamily="34" charset="0"/>
              <a:cs typeface="Calibri" pitchFamily="34" charset="0"/>
            </a:endParaRPr>
          </a:p>
        </p:txBody>
      </p:sp>
      <p:pic>
        <p:nvPicPr>
          <p:cNvPr id="15"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out)">
                                      <p:cBhvr>
                                        <p:cTn id="7" dur="1000"/>
                                        <p:tgtEl>
                                          <p:spTgt spid="9"/>
                                        </p:tgtEl>
                                      </p:cBhvr>
                                    </p:animEffect>
                                  </p:childTnLst>
                                </p:cTn>
                              </p:par>
                              <p:par>
                                <p:cTn id="8" presetID="8" presetClass="entr" presetSubtype="32"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amond(out)">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Suitable Projects for Siphonic Drainage </a:t>
            </a:r>
            <a:endParaRPr lang="en-US" sz="4000" dirty="0" smtClean="0">
              <a:solidFill>
                <a:srgbClr val="0070C0"/>
              </a:solidFill>
              <a:latin typeface="Calibri" pitchFamily="34" charset="0"/>
              <a:ea typeface="+mn-ea"/>
              <a:cs typeface="Calibri" pitchFamily="34" charset="0"/>
            </a:endParaRPr>
          </a:p>
        </p:txBody>
      </p:sp>
      <p:sp>
        <p:nvSpPr>
          <p:cNvPr id="45062" name="Text Box 5"/>
          <p:cNvSpPr txBox="1">
            <a:spLocks noChangeArrowheads="1"/>
          </p:cNvSpPr>
          <p:nvPr/>
        </p:nvSpPr>
        <p:spPr bwMode="blackWhite">
          <a:xfrm>
            <a:off x="3429000" y="1117600"/>
            <a:ext cx="5715000" cy="615553"/>
          </a:xfrm>
          <a:prstGeom prst="rect">
            <a:avLst/>
          </a:prstGeom>
          <a:noFill/>
          <a:ln w="19050" algn="ctr">
            <a:noFill/>
            <a:miter lim="800000"/>
            <a:headEnd/>
            <a:tailEnd/>
          </a:ln>
        </p:spPr>
        <p:txBody>
          <a:bodyPr lIns="162000" tIns="91440" rIns="162000" bIns="91440">
            <a:spAutoFit/>
          </a:bodyPr>
          <a:lstStyle/>
          <a:p>
            <a:pPr algn="r" eaLnBrk="0" hangingPunct="0">
              <a:spcBef>
                <a:spcPct val="50000"/>
              </a:spcBef>
            </a:pPr>
            <a:r>
              <a:rPr lang="en-GB" sz="2800" b="1" dirty="0">
                <a:solidFill>
                  <a:srgbClr val="0070C0"/>
                </a:solidFill>
                <a:latin typeface="Calibri" pitchFamily="34" charset="0"/>
                <a:cs typeface="Calibri" pitchFamily="34" charset="0"/>
              </a:rPr>
              <a:t>Manufacturing </a:t>
            </a:r>
            <a:r>
              <a:rPr lang="en-GB" sz="2800" b="1" dirty="0" smtClean="0">
                <a:solidFill>
                  <a:srgbClr val="0070C0"/>
                </a:solidFill>
                <a:latin typeface="Calibri" pitchFamily="34" charset="0"/>
                <a:cs typeface="Calibri" pitchFamily="34" charset="0"/>
              </a:rPr>
              <a:t>Plants/Warehousing</a:t>
            </a:r>
            <a:endParaRPr lang="en-US" sz="2800" b="1" dirty="0">
              <a:solidFill>
                <a:srgbClr val="0070C0"/>
              </a:solidFill>
              <a:latin typeface="Calibri" pitchFamily="34" charset="0"/>
              <a:cs typeface="Calibri" pitchFamily="34" charset="0"/>
            </a:endParaRPr>
          </a:p>
        </p:txBody>
      </p:sp>
      <p:pic>
        <p:nvPicPr>
          <p:cNvPr id="303106" name="Picture 2" descr="C:\Users\B_Ross\Pictures\Photos for new website\USA\John Deere PDC Milan\IMG_038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843" y="2389520"/>
            <a:ext cx="4256948" cy="3192593"/>
          </a:xfrm>
          <a:prstGeom prst="rect">
            <a:avLst/>
          </a:prstGeom>
          <a:noFill/>
          <a:extLst>
            <a:ext uri="{909E8E84-426E-40dd-AFC4-6F175D3DCCD1}">
              <a14:hiddenFill xmlns:a14="http://schemas.microsoft.com/office/drawing/2010/main" xmlns="">
                <a:solidFill>
                  <a:srgbClr val="FFFFFF"/>
                </a:solidFill>
              </a14:hiddenFill>
            </a:ext>
          </a:extLst>
        </p:spPr>
      </p:pic>
      <p:pic>
        <p:nvPicPr>
          <p:cNvPr id="303107" name="Picture 3" descr="C:\Users\B_Ross\Pictures\Photos for new website\USA\John Deere PDC Milan\IMG_04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20642"/>
            <a:ext cx="4873843" cy="365524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Text Box 5"/>
          <p:cNvSpPr txBox="1">
            <a:spLocks noChangeArrowheads="1"/>
          </p:cNvSpPr>
          <p:nvPr/>
        </p:nvSpPr>
        <p:spPr bwMode="blackWhite">
          <a:xfrm>
            <a:off x="1218674" y="5404517"/>
            <a:ext cx="3528392" cy="615553"/>
          </a:xfrm>
          <a:prstGeom prst="rect">
            <a:avLst/>
          </a:prstGeom>
          <a:noFill/>
          <a:ln w="19050" algn="ctr">
            <a:noFill/>
            <a:miter lim="800000"/>
            <a:headEnd/>
            <a:tailEnd/>
          </a:ln>
        </p:spPr>
        <p:txBody>
          <a:bodyPr wrap="square" lIns="162000" tIns="91440" rIns="162000" bIns="91440">
            <a:spAutoFit/>
          </a:bodyPr>
          <a:lstStyle/>
          <a:p>
            <a:pPr eaLnBrk="0" hangingPunct="0">
              <a:spcBef>
                <a:spcPct val="50000"/>
              </a:spcBef>
            </a:pPr>
            <a:r>
              <a:rPr lang="en-GB" sz="2800" b="1" dirty="0" smtClean="0">
                <a:solidFill>
                  <a:srgbClr val="0070C0"/>
                </a:solidFill>
                <a:latin typeface="Calibri" pitchFamily="34" charset="0"/>
                <a:cs typeface="Calibri" pitchFamily="34" charset="0"/>
              </a:rPr>
              <a:t>John Deere, Milan, IL</a:t>
            </a:r>
            <a:endParaRPr lang="en-US" sz="2800" b="1" dirty="0">
              <a:solidFill>
                <a:srgbClr val="0070C0"/>
              </a:solidFill>
              <a:latin typeface="Calibri" pitchFamily="34" charset="0"/>
              <a:cs typeface="Calibri" pitchFamily="34" charset="0"/>
            </a:endParaRPr>
          </a:p>
        </p:txBody>
      </p:sp>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73929019"/>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5364088" y="692696"/>
            <a:ext cx="3779912" cy="836612"/>
          </a:xfrm>
        </p:spPr>
        <p:txBody>
          <a:bodyPr/>
          <a:lstStyle/>
          <a:p>
            <a:pPr eaLnBrk="1" hangingPunct="1"/>
            <a:r>
              <a:rPr lang="en-GB" sz="2800" b="1" kern="1200" dirty="0" smtClean="0">
                <a:solidFill>
                  <a:srgbClr val="0070C0"/>
                </a:solidFill>
                <a:latin typeface="Calibri" pitchFamily="34" charset="0"/>
                <a:ea typeface="+mn-ea"/>
                <a:cs typeface="Calibri" pitchFamily="34" charset="0"/>
              </a:rPr>
              <a:t>Flagship Projects </a:t>
            </a:r>
            <a:endParaRPr lang="en-US" sz="2800" b="1" kern="1200" dirty="0" smtClean="0">
              <a:solidFill>
                <a:srgbClr val="0070C0"/>
              </a:solidFill>
              <a:latin typeface="Calibri" pitchFamily="34" charset="0"/>
              <a:ea typeface="+mn-ea"/>
              <a:cs typeface="Calibri" pitchFamily="34" charset="0"/>
            </a:endParaRPr>
          </a:p>
        </p:txBody>
      </p:sp>
      <p:sp>
        <p:nvSpPr>
          <p:cNvPr id="52226" name="Slide Number Placeholder 2"/>
          <p:cNvSpPr>
            <a:spLocks noGrp="1"/>
          </p:cNvSpPr>
          <p:nvPr>
            <p:ph type="sldNum" sz="quarter" idx="12"/>
          </p:nvPr>
        </p:nvSpPr>
        <p:spPr/>
        <p:txBody>
          <a:bodyPr/>
          <a:lstStyle/>
          <a:p>
            <a:pPr>
              <a:defRPr/>
            </a:pPr>
            <a:fld id="{24DB3CBA-EFCA-4EE3-8E75-EB157D00CD17}" type="slidenum">
              <a:rPr lang="en-GB" smtClean="0">
                <a:latin typeface="Arial" pitchFamily="34" charset="0"/>
              </a:rPr>
              <a:pPr>
                <a:defRPr/>
              </a:pPr>
              <a:t>38</a:t>
            </a:fld>
            <a:endParaRPr lang="en-GB" smtClean="0">
              <a:latin typeface="Arial" pitchFamily="34" charset="0"/>
            </a:endParaRPr>
          </a:p>
        </p:txBody>
      </p:sp>
      <p:pic>
        <p:nvPicPr>
          <p:cNvPr id="46084" name="Picture 3" descr="main entrance"/>
          <p:cNvPicPr>
            <a:picLocks noGrp="1" noChangeAspect="1" noChangeArrowheads="1"/>
          </p:cNvPicPr>
          <p:nvPr>
            <p:ph sz="quarter" idx="4294967295"/>
          </p:nvPr>
        </p:nvPicPr>
        <p:blipFill>
          <a:blip r:embed="rId3" cstate="screen"/>
          <a:srcRect/>
          <a:stretch>
            <a:fillRect/>
          </a:stretch>
        </p:blipFill>
        <p:spPr>
          <a:xfrm>
            <a:off x="0" y="908050"/>
            <a:ext cx="5087938" cy="3384550"/>
          </a:xfrm>
          <a:ln w="28575">
            <a:solidFill>
              <a:schemeClr val="bg1"/>
            </a:solidFill>
          </a:ln>
        </p:spPr>
      </p:pic>
      <p:pic>
        <p:nvPicPr>
          <p:cNvPr id="46087" name="Picture 6" descr="leafs internal"/>
          <p:cNvPicPr>
            <a:picLocks noGrp="1" noChangeAspect="1" noChangeArrowheads="1"/>
          </p:cNvPicPr>
          <p:nvPr>
            <p:ph sz="quarter" idx="4294967295"/>
          </p:nvPr>
        </p:nvPicPr>
        <p:blipFill>
          <a:blip r:embed="rId4" cstate="screen"/>
          <a:srcRect/>
          <a:stretch>
            <a:fillRect/>
          </a:stretch>
        </p:blipFill>
        <p:spPr>
          <a:xfrm>
            <a:off x="4206875" y="3573463"/>
            <a:ext cx="4937125" cy="3284537"/>
          </a:xfrm>
          <a:ln w="28575">
            <a:noFill/>
          </a:ln>
        </p:spPr>
      </p:pic>
      <p:sp>
        <p:nvSpPr>
          <p:cNvPr id="46085" name="Text Box 4"/>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46086" name="Text Box 5"/>
          <p:cNvSpPr txBox="1">
            <a:spLocks noChangeArrowheads="1"/>
          </p:cNvSpPr>
          <p:nvPr/>
        </p:nvSpPr>
        <p:spPr bwMode="auto">
          <a:xfrm>
            <a:off x="251520" y="4725144"/>
            <a:ext cx="3744912" cy="523220"/>
          </a:xfrm>
          <a:prstGeom prst="rect">
            <a:avLst/>
          </a:prstGeom>
          <a:noFill/>
          <a:ln w="9525">
            <a:noFill/>
            <a:miter lim="800000"/>
            <a:headEnd/>
            <a:tailEnd/>
          </a:ln>
        </p:spPr>
        <p:txBody>
          <a:bodyPr>
            <a:spAutoFit/>
          </a:bodyPr>
          <a:lstStyle/>
          <a:p>
            <a:pPr>
              <a:spcBef>
                <a:spcPct val="50000"/>
              </a:spcBef>
            </a:pPr>
            <a:r>
              <a:rPr lang="en-GB" sz="2800" b="1" dirty="0">
                <a:solidFill>
                  <a:srgbClr val="0070C0"/>
                </a:solidFill>
                <a:latin typeface="Calibri" pitchFamily="34" charset="0"/>
                <a:cs typeface="Calibri" pitchFamily="34" charset="0"/>
              </a:rPr>
              <a:t>Scottish Parliament</a:t>
            </a:r>
            <a:endParaRPr lang="en-US" sz="2800" b="1" dirty="0">
              <a:solidFill>
                <a:srgbClr val="0070C0"/>
              </a:solidFill>
              <a:latin typeface="Calibri" pitchFamily="34" charset="0"/>
              <a:cs typeface="Calibri" pitchFamily="34" charset="0"/>
            </a:endParaRPr>
          </a:p>
        </p:txBody>
      </p:sp>
      <p:sp>
        <p:nvSpPr>
          <p:cNvPr id="10" name="Rectangle 3"/>
          <p:cNvSpPr txBox="1">
            <a:spLocks noChangeArrowheads="1"/>
          </p:cNvSpPr>
          <p:nvPr/>
        </p:nvSpPr>
        <p:spPr bwMode="auto">
          <a:xfrm>
            <a:off x="395288" y="30163"/>
            <a:ext cx="8420100" cy="8366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smtClean="0">
                <a:ln>
                  <a:noFill/>
                </a:ln>
                <a:solidFill>
                  <a:srgbClr val="0070C0"/>
                </a:solidFill>
                <a:effectLst/>
                <a:uLnTx/>
                <a:uFillTx/>
                <a:latin typeface="Calibri" pitchFamily="34" charset="0"/>
                <a:ea typeface="+mn-ea"/>
                <a:cs typeface="Calibri" pitchFamily="34" charset="0"/>
              </a:rPr>
              <a:t>Suitable Projects for Siphonic Drainage </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12" descr="MIFAB-Hydromax 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2829868"/>
            <a:ext cx="2483768" cy="6711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screen"/>
          <a:srcRect/>
          <a:stretch>
            <a:fillRect/>
          </a:stretch>
        </p:blipFill>
        <p:spPr bwMode="auto">
          <a:xfrm>
            <a:off x="3572118" y="4034556"/>
            <a:ext cx="5536386" cy="2778820"/>
          </a:xfrm>
          <a:prstGeom prst="rect">
            <a:avLst/>
          </a:prstGeom>
          <a:noFill/>
          <a:ln w="9525">
            <a:noFill/>
            <a:miter lim="800000"/>
            <a:headEnd/>
            <a:tailEnd/>
          </a:ln>
        </p:spPr>
      </p:pic>
      <p:sp>
        <p:nvSpPr>
          <p:cNvPr id="47107" name="Rectangle 2"/>
          <p:cNvSpPr>
            <a:spLocks noGrp="1" noChangeArrowheads="1"/>
          </p:cNvSpPr>
          <p:nvPr>
            <p:ph type="title"/>
          </p:nvPr>
        </p:nvSpPr>
        <p:spPr>
          <a:xfrm>
            <a:off x="7019950" y="692696"/>
            <a:ext cx="1800200" cy="1379884"/>
          </a:xfrm>
        </p:spPr>
        <p:txBody>
          <a:bodyPr/>
          <a:lstStyle/>
          <a:p>
            <a:pPr eaLnBrk="1" hangingPunct="1"/>
            <a:r>
              <a:rPr lang="en-GB" sz="2800" b="1" kern="1200" dirty="0" smtClean="0">
                <a:solidFill>
                  <a:srgbClr val="0070C0"/>
                </a:solidFill>
                <a:latin typeface="Calibri" pitchFamily="34" charset="0"/>
                <a:ea typeface="+mn-ea"/>
                <a:cs typeface="Calibri" pitchFamily="34" charset="0"/>
              </a:rPr>
              <a:t>Flagship Projects </a:t>
            </a:r>
            <a:endParaRPr lang="en-US" sz="2800" b="1" kern="1200" dirty="0" smtClean="0">
              <a:solidFill>
                <a:srgbClr val="0070C0"/>
              </a:solidFill>
              <a:latin typeface="Calibri" pitchFamily="34" charset="0"/>
              <a:ea typeface="+mn-ea"/>
              <a:cs typeface="Calibri" pitchFamily="34" charset="0"/>
            </a:endParaRPr>
          </a:p>
        </p:txBody>
      </p:sp>
      <p:sp>
        <p:nvSpPr>
          <p:cNvPr id="47108" name="Text Box 4"/>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47109" name="Text Box 5"/>
          <p:cNvSpPr txBox="1">
            <a:spLocks noChangeArrowheads="1"/>
          </p:cNvSpPr>
          <p:nvPr/>
        </p:nvSpPr>
        <p:spPr bwMode="auto">
          <a:xfrm>
            <a:off x="-25332" y="4040753"/>
            <a:ext cx="3563888" cy="2246769"/>
          </a:xfrm>
          <a:prstGeom prst="rect">
            <a:avLst/>
          </a:prstGeom>
          <a:noFill/>
          <a:ln w="9525">
            <a:noFill/>
            <a:miter lim="800000"/>
            <a:headEnd/>
            <a:tailEnd/>
          </a:ln>
        </p:spPr>
        <p:txBody>
          <a:bodyPr wrap="square">
            <a:spAutoFit/>
          </a:bodyPr>
          <a:lstStyle/>
          <a:p>
            <a:pPr algn="ctr">
              <a:spcBef>
                <a:spcPct val="50000"/>
              </a:spcBef>
            </a:pPr>
            <a:r>
              <a:rPr lang="en-GB" sz="2800" b="1" dirty="0">
                <a:solidFill>
                  <a:srgbClr val="0070C0"/>
                </a:solidFill>
                <a:latin typeface="Calibri" pitchFamily="34" charset="0"/>
                <a:cs typeface="Calibri" pitchFamily="34" charset="0"/>
              </a:rPr>
              <a:t>Masdar City </a:t>
            </a:r>
            <a:r>
              <a:rPr lang="en-GB" sz="2800" b="1" dirty="0" smtClean="0">
                <a:solidFill>
                  <a:srgbClr val="0070C0"/>
                </a:solidFill>
                <a:latin typeface="Calibri" pitchFamily="34" charset="0"/>
                <a:cs typeface="Calibri" pitchFamily="34" charset="0"/>
              </a:rPr>
              <a:t>(MIT)</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Mass. Institute of Science and Technology, </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Abu Dhabi</a:t>
            </a:r>
            <a:endParaRPr lang="en-US" sz="2800" b="1" dirty="0">
              <a:solidFill>
                <a:srgbClr val="0070C0"/>
              </a:solidFill>
              <a:latin typeface="Calibri" pitchFamily="34" charset="0"/>
              <a:cs typeface="Calibri" pitchFamily="34" charset="0"/>
            </a:endParaRPr>
          </a:p>
        </p:txBody>
      </p:sp>
      <p:pic>
        <p:nvPicPr>
          <p:cNvPr id="47112" name="Picture 3"/>
          <p:cNvPicPr>
            <a:picLocks noChangeAspect="1" noChangeArrowheads="1"/>
          </p:cNvPicPr>
          <p:nvPr/>
        </p:nvPicPr>
        <p:blipFill>
          <a:blip r:embed="rId4" cstate="screen"/>
          <a:srcRect/>
          <a:stretch>
            <a:fillRect/>
          </a:stretch>
        </p:blipFill>
        <p:spPr bwMode="auto">
          <a:xfrm>
            <a:off x="-5556" y="869181"/>
            <a:ext cx="6694488" cy="3063875"/>
          </a:xfrm>
          <a:prstGeom prst="rect">
            <a:avLst/>
          </a:prstGeom>
          <a:noFill/>
          <a:ln w="9525">
            <a:noFill/>
            <a:miter lim="800000"/>
            <a:headEnd/>
            <a:tailEnd/>
          </a:ln>
        </p:spPr>
      </p:pic>
      <p:sp>
        <p:nvSpPr>
          <p:cNvPr id="10" name="Rectangle 3"/>
          <p:cNvSpPr txBox="1">
            <a:spLocks noChangeArrowheads="1"/>
          </p:cNvSpPr>
          <p:nvPr/>
        </p:nvSpPr>
        <p:spPr bwMode="auto">
          <a:xfrm>
            <a:off x="395288" y="30163"/>
            <a:ext cx="8420100" cy="8366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smtClean="0">
                <a:ln>
                  <a:noFill/>
                </a:ln>
                <a:solidFill>
                  <a:srgbClr val="0070C0"/>
                </a:solidFill>
                <a:effectLst/>
                <a:uLnTx/>
                <a:uFillTx/>
                <a:latin typeface="Calibri" pitchFamily="34" charset="0"/>
                <a:ea typeface="+mn-ea"/>
                <a:cs typeface="Calibri" pitchFamily="34" charset="0"/>
              </a:rPr>
              <a:t>Suitable Projects for Siphonic Drainage </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3"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idx="1"/>
          </p:nvPr>
        </p:nvSpPr>
        <p:spPr>
          <a:xfrm>
            <a:off x="0" y="404664"/>
            <a:ext cx="9036496" cy="4525963"/>
          </a:xfrm>
        </p:spPr>
        <p:txBody>
          <a:bodyPr/>
          <a:lstStyle/>
          <a:p>
            <a:pPr algn="ctr" eaLnBrk="1" hangingPunct="1">
              <a:buFont typeface="Wingdings" pitchFamily="2" charset="2"/>
              <a:buNone/>
            </a:pPr>
            <a:r>
              <a:rPr lang="en-GB" sz="4000" b="1" dirty="0" smtClean="0">
                <a:solidFill>
                  <a:srgbClr val="0070C0"/>
                </a:solidFill>
                <a:latin typeface="Calibri" pitchFamily="34" charset="0"/>
                <a:cs typeface="Calibri" pitchFamily="34" charset="0"/>
              </a:rPr>
              <a:t>What is Mifab HydroMax™</a:t>
            </a:r>
            <a:br>
              <a:rPr lang="en-GB" sz="4000" b="1" dirty="0" smtClean="0">
                <a:solidFill>
                  <a:srgbClr val="0070C0"/>
                </a:solidFill>
                <a:latin typeface="Calibri" pitchFamily="34" charset="0"/>
                <a:cs typeface="Calibri" pitchFamily="34" charset="0"/>
              </a:rPr>
            </a:br>
            <a:r>
              <a:rPr lang="en-GB" sz="4000" b="1" dirty="0" smtClean="0">
                <a:solidFill>
                  <a:srgbClr val="0070C0"/>
                </a:solidFill>
                <a:latin typeface="Calibri" pitchFamily="34" charset="0"/>
                <a:cs typeface="Calibri" pitchFamily="34" charset="0"/>
              </a:rPr>
              <a:t>Siphonic Roof Drainage?</a:t>
            </a:r>
          </a:p>
          <a:p>
            <a:pPr eaLnBrk="1" hangingPunct="1">
              <a:buFont typeface="Wingdings" pitchFamily="2" charset="2"/>
              <a:buNone/>
            </a:pPr>
            <a:endParaRPr lang="en-GB" b="1" dirty="0" smtClean="0">
              <a:solidFill>
                <a:srgbClr val="0070C0"/>
              </a:solidFill>
              <a:latin typeface="Calibri" pitchFamily="34" charset="0"/>
              <a:cs typeface="Calibri" pitchFamily="34" charset="0"/>
            </a:endParaRPr>
          </a:p>
          <a:p>
            <a:pPr algn="ctr" eaLnBrk="1" hangingPunct="1">
              <a:buFont typeface="Wingdings" pitchFamily="2" charset="2"/>
              <a:buNone/>
            </a:pPr>
            <a:r>
              <a:rPr lang="en-GB" sz="3500" b="1" dirty="0" smtClean="0">
                <a:solidFill>
                  <a:srgbClr val="0070C0"/>
                </a:solidFill>
                <a:latin typeface="Calibri" pitchFamily="34" charset="0"/>
                <a:cs typeface="Calibri" pitchFamily="34" charset="0"/>
              </a:rPr>
              <a:t>Mifab HydroMax™</a:t>
            </a:r>
            <a:r>
              <a:rPr lang="en-GB" sz="3500" dirty="0" smtClean="0">
                <a:solidFill>
                  <a:srgbClr val="0070C0"/>
                </a:solidFill>
                <a:latin typeface="Calibri" pitchFamily="34" charset="0"/>
                <a:cs typeface="Calibri" pitchFamily="34" charset="0"/>
              </a:rPr>
              <a:t> is an innovative solution which utilises the power of a natural siphon to create a high-performance </a:t>
            </a:r>
            <a:br>
              <a:rPr lang="en-GB" sz="3500" dirty="0" smtClean="0">
                <a:solidFill>
                  <a:srgbClr val="0070C0"/>
                </a:solidFill>
                <a:latin typeface="Calibri" pitchFamily="34" charset="0"/>
                <a:cs typeface="Calibri" pitchFamily="34" charset="0"/>
              </a:rPr>
            </a:br>
            <a:r>
              <a:rPr lang="en-GB" sz="3500" dirty="0" smtClean="0">
                <a:solidFill>
                  <a:srgbClr val="0070C0"/>
                </a:solidFill>
                <a:latin typeface="Calibri" pitchFamily="34" charset="0"/>
                <a:cs typeface="Calibri" pitchFamily="34" charset="0"/>
              </a:rPr>
              <a:t>roof drainage solution.</a:t>
            </a:r>
            <a:endParaRPr lang="en-US" sz="3500" dirty="0" smtClean="0">
              <a:solidFill>
                <a:srgbClr val="0070C0"/>
              </a:solidFill>
              <a:latin typeface="Calibri" pitchFamily="34" charset="0"/>
              <a:cs typeface="Calibri" pitchFamily="34" charset="0"/>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338">
                                            <p:txEl>
                                              <p:pRg st="2" end="2"/>
                                            </p:txEl>
                                          </p:spTgt>
                                        </p:tgtEl>
                                        <p:attrNameLst>
                                          <p:attrName>style.visibility</p:attrName>
                                        </p:attrNameLst>
                                      </p:cBhvr>
                                      <p:to>
                                        <p:strVal val="visible"/>
                                      </p:to>
                                    </p:set>
                                    <p:animEffect transition="in" filter="blinds(horizontal)">
                                      <p:cBhvr>
                                        <p:cTn id="7" dur="500"/>
                                        <p:tgtEl>
                                          <p:spTgt spid="143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457200" y="116632"/>
            <a:ext cx="8229600" cy="504056"/>
          </a:xfrm>
        </p:spPr>
        <p:txBody>
          <a:bodyPr>
            <a:normAutofit fontScale="90000"/>
          </a:bodyPr>
          <a:lstStyle/>
          <a:p>
            <a:pPr eaLnBrk="1" hangingPunct="1"/>
            <a:r>
              <a:rPr lang="en-GB" sz="4000" dirty="0" smtClean="0">
                <a:solidFill>
                  <a:srgbClr val="0070C0"/>
                </a:solidFill>
                <a:latin typeface="Calibri" pitchFamily="34" charset="0"/>
                <a:ea typeface="+mn-ea"/>
                <a:cs typeface="Calibri" pitchFamily="34" charset="0"/>
              </a:rPr>
              <a:t>Mifab HydroMax™ Siphonic System</a:t>
            </a:r>
            <a:endParaRPr lang="en-US" sz="4000" dirty="0" smtClean="0">
              <a:solidFill>
                <a:srgbClr val="0070C0"/>
              </a:solidFill>
              <a:latin typeface="Calibri" pitchFamily="34" charset="0"/>
              <a:ea typeface="+mn-ea"/>
              <a:cs typeface="Calibri" pitchFamily="34" charset="0"/>
            </a:endParaRPr>
          </a:p>
        </p:txBody>
      </p:sp>
      <p:pic>
        <p:nvPicPr>
          <p:cNvPr id="53252" name="Picture 3" descr="006_3A"/>
          <p:cNvPicPr>
            <a:picLocks noGrp="1" noChangeAspect="1" noChangeArrowheads="1"/>
          </p:cNvPicPr>
          <p:nvPr>
            <p:ph sz="half" idx="4294967295"/>
          </p:nvPr>
        </p:nvPicPr>
        <p:blipFill>
          <a:blip r:embed="rId3" cstate="screen"/>
          <a:srcRect/>
          <a:stretch>
            <a:fillRect/>
          </a:stretch>
        </p:blipFill>
        <p:spPr>
          <a:xfrm>
            <a:off x="0" y="1844675"/>
            <a:ext cx="6738938" cy="4214813"/>
          </a:xfrm>
        </p:spPr>
      </p:pic>
      <p:sp>
        <p:nvSpPr>
          <p:cNvPr id="53253" name="Text Box 4"/>
          <p:cNvSpPr txBox="1">
            <a:spLocks noChangeArrowheads="1"/>
          </p:cNvSpPr>
          <p:nvPr/>
        </p:nvSpPr>
        <p:spPr bwMode="auto">
          <a:xfrm>
            <a:off x="1331640" y="1124744"/>
            <a:ext cx="7416825" cy="523220"/>
          </a:xfrm>
          <a:prstGeom prst="rect">
            <a:avLst/>
          </a:prstGeom>
          <a:noFill/>
          <a:ln w="9525">
            <a:noFill/>
            <a:miter lim="800000"/>
            <a:headEnd/>
            <a:tailEnd/>
          </a:ln>
        </p:spPr>
        <p:txBody>
          <a:bodyPr wrap="square">
            <a:spAutoFit/>
          </a:bodyPr>
          <a:lstStyle/>
          <a:p>
            <a:pPr algn="ctr"/>
            <a:r>
              <a:rPr lang="en-GB" sz="2800" dirty="0" smtClean="0">
                <a:solidFill>
                  <a:srgbClr val="0070C0"/>
                </a:solidFill>
                <a:latin typeface="Calibri" pitchFamily="34" charset="0"/>
                <a:cs typeface="Calibri" pitchFamily="34" charset="0"/>
              </a:rPr>
              <a:t>Mifab HydroMax™ </a:t>
            </a:r>
            <a:r>
              <a:rPr lang="en-GB" sz="2800" dirty="0">
                <a:solidFill>
                  <a:srgbClr val="0070C0"/>
                </a:solidFill>
                <a:latin typeface="Calibri" pitchFamily="34" charset="0"/>
                <a:cs typeface="Calibri" pitchFamily="34" charset="0"/>
              </a:rPr>
              <a:t>Collector Pipe at High Level</a:t>
            </a:r>
            <a:endParaRPr lang="en-US" sz="2800" dirty="0">
              <a:solidFill>
                <a:srgbClr val="0070C0"/>
              </a:solidFill>
              <a:latin typeface="Calibri" pitchFamily="34" charset="0"/>
              <a:cs typeface="Calibri" pitchFamily="34" charset="0"/>
            </a:endParaRPr>
          </a:p>
        </p:txBody>
      </p:sp>
      <p:sp>
        <p:nvSpPr>
          <p:cNvPr id="53254" name="Line 5"/>
          <p:cNvSpPr>
            <a:spLocks noChangeShapeType="1"/>
          </p:cNvSpPr>
          <p:nvPr/>
        </p:nvSpPr>
        <p:spPr bwMode="auto">
          <a:xfrm flipH="1">
            <a:off x="3779912" y="1628800"/>
            <a:ext cx="1152128" cy="1800200"/>
          </a:xfrm>
          <a:prstGeom prst="line">
            <a:avLst/>
          </a:prstGeom>
          <a:noFill/>
          <a:ln w="38100">
            <a:solidFill>
              <a:srgbClr val="FF0000"/>
            </a:solidFill>
            <a:round/>
            <a:headEnd/>
            <a:tailEnd type="triangle" w="med" len="med"/>
          </a:ln>
        </p:spPr>
        <p:txBody>
          <a:bodyPr/>
          <a:lstStyle/>
          <a:p>
            <a:endParaRPr lang="en-GB"/>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92265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 Box 2"/>
          <p:cNvSpPr txBox="1">
            <a:spLocks noChangeArrowheads="1"/>
          </p:cNvSpPr>
          <p:nvPr/>
        </p:nvSpPr>
        <p:spPr bwMode="auto">
          <a:xfrm>
            <a:off x="0" y="2492896"/>
            <a:ext cx="2160588" cy="2308324"/>
          </a:xfrm>
          <a:prstGeom prst="rect">
            <a:avLst/>
          </a:prstGeom>
          <a:noFill/>
          <a:ln w="9525">
            <a:noFill/>
            <a:miter lim="800000"/>
            <a:headEnd/>
            <a:tailEnd/>
          </a:ln>
        </p:spPr>
        <p:txBody>
          <a:bodyPr>
            <a:spAutoFit/>
          </a:bodyPr>
          <a:lstStyle/>
          <a:p>
            <a:pPr>
              <a:spcBef>
                <a:spcPct val="50000"/>
              </a:spcBef>
            </a:pPr>
            <a:r>
              <a:rPr lang="en-GB" sz="2400" dirty="0" smtClean="0">
                <a:solidFill>
                  <a:srgbClr val="00529F"/>
                </a:solidFill>
                <a:latin typeface="Calibri" pitchFamily="34" charset="0"/>
                <a:cs typeface="Calibri" pitchFamily="34" charset="0"/>
              </a:rPr>
              <a:t>Level, </a:t>
            </a:r>
            <a:r>
              <a:rPr lang="en-GB" sz="2400" dirty="0">
                <a:solidFill>
                  <a:srgbClr val="00529F"/>
                </a:solidFill>
                <a:latin typeface="Calibri" pitchFamily="34" charset="0"/>
                <a:cs typeface="Calibri" pitchFamily="34" charset="0"/>
              </a:rPr>
              <a:t>Small </a:t>
            </a:r>
            <a:r>
              <a:rPr lang="en-GB" sz="2400" dirty="0" smtClean="0">
                <a:solidFill>
                  <a:srgbClr val="00529F"/>
                </a:solidFill>
                <a:latin typeface="Calibri" pitchFamily="34" charset="0"/>
                <a:cs typeface="Calibri" pitchFamily="34" charset="0"/>
              </a:rPr>
              <a:t>Diameter, </a:t>
            </a:r>
            <a:r>
              <a:rPr lang="en-GB" sz="2400" dirty="0">
                <a:solidFill>
                  <a:srgbClr val="00529F"/>
                </a:solidFill>
                <a:latin typeface="Calibri" pitchFamily="34" charset="0"/>
                <a:cs typeface="Calibri" pitchFamily="34" charset="0"/>
              </a:rPr>
              <a:t>Pipes  Makes for Easy Co-ordination with structure and services</a:t>
            </a:r>
            <a:endParaRPr lang="en-US" sz="2400" dirty="0">
              <a:solidFill>
                <a:srgbClr val="00529F"/>
              </a:solidFill>
              <a:latin typeface="Calibri" pitchFamily="34" charset="0"/>
              <a:cs typeface="Calibri" pitchFamily="34" charset="0"/>
            </a:endParaRPr>
          </a:p>
        </p:txBody>
      </p:sp>
      <p:pic>
        <p:nvPicPr>
          <p:cNvPr id="54276" name="Picture 3" descr="DSCF0027"/>
          <p:cNvPicPr>
            <a:picLocks noChangeAspect="1" noChangeArrowheads="1"/>
          </p:cNvPicPr>
          <p:nvPr/>
        </p:nvPicPr>
        <p:blipFill>
          <a:blip r:embed="rId3" cstate="screen"/>
          <a:srcRect/>
          <a:stretch>
            <a:fillRect/>
          </a:stretch>
        </p:blipFill>
        <p:spPr bwMode="auto">
          <a:xfrm>
            <a:off x="2123728" y="1052736"/>
            <a:ext cx="6627111" cy="4968552"/>
          </a:xfrm>
          <a:prstGeom prst="rect">
            <a:avLst/>
          </a:prstGeom>
          <a:noFill/>
          <a:ln w="9525">
            <a:noFill/>
            <a:miter lim="800000"/>
            <a:headEnd/>
            <a:tailEnd/>
          </a:ln>
        </p:spPr>
      </p:pic>
      <p:sp>
        <p:nvSpPr>
          <p:cNvPr id="54277" name="Line 4"/>
          <p:cNvSpPr>
            <a:spLocks noChangeShapeType="1"/>
          </p:cNvSpPr>
          <p:nvPr/>
        </p:nvSpPr>
        <p:spPr bwMode="auto">
          <a:xfrm>
            <a:off x="2123728" y="3140968"/>
            <a:ext cx="1440210" cy="168970"/>
          </a:xfrm>
          <a:prstGeom prst="line">
            <a:avLst/>
          </a:prstGeom>
          <a:noFill/>
          <a:ln w="38100">
            <a:solidFill>
              <a:srgbClr val="FF3300"/>
            </a:solidFill>
            <a:round/>
            <a:headEnd/>
            <a:tailEnd type="triangle" w="med" len="med"/>
          </a:ln>
        </p:spPr>
        <p:txBody>
          <a:bodyPr/>
          <a:lstStyle/>
          <a:p>
            <a:endParaRPr lang="en-GB"/>
          </a:p>
        </p:txBody>
      </p:sp>
      <p:sp>
        <p:nvSpPr>
          <p:cNvPr id="9" name="Rectangle 2"/>
          <p:cNvSpPr txBox="1">
            <a:spLocks noChangeArrowheads="1"/>
          </p:cNvSpPr>
          <p:nvPr/>
        </p:nvSpPr>
        <p:spPr bwMode="auto">
          <a:xfrm>
            <a:off x="457200" y="116632"/>
            <a:ext cx="8229600" cy="5040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System</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569045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Dundrum Car park"/>
          <p:cNvPicPr>
            <a:picLocks noChangeAspect="1" noChangeArrowheads="1"/>
          </p:cNvPicPr>
          <p:nvPr/>
        </p:nvPicPr>
        <p:blipFill>
          <a:blip r:embed="rId3" cstate="print"/>
          <a:stretch>
            <a:fillRect/>
          </a:stretch>
        </p:blipFill>
        <p:spPr bwMode="auto">
          <a:xfrm>
            <a:off x="85016" y="836712"/>
            <a:ext cx="6048672" cy="4536504"/>
          </a:xfrm>
          <a:prstGeom prst="rect">
            <a:avLst/>
          </a:prstGeom>
          <a:noFill/>
          <a:ln w="9525">
            <a:noFill/>
            <a:miter lim="800000"/>
            <a:headEnd/>
            <a:tailEnd/>
          </a:ln>
        </p:spPr>
      </p:pic>
      <p:sp>
        <p:nvSpPr>
          <p:cNvPr id="56324" name="Text Box 3"/>
          <p:cNvSpPr txBox="1">
            <a:spLocks noChangeArrowheads="1"/>
          </p:cNvSpPr>
          <p:nvPr/>
        </p:nvSpPr>
        <p:spPr bwMode="auto">
          <a:xfrm>
            <a:off x="6156176" y="2492895"/>
            <a:ext cx="2987824" cy="1938992"/>
          </a:xfrm>
          <a:prstGeom prst="rect">
            <a:avLst/>
          </a:prstGeom>
          <a:noFill/>
          <a:ln w="9525">
            <a:noFill/>
            <a:miter lim="800000"/>
            <a:headEnd/>
            <a:tailEnd/>
          </a:ln>
        </p:spPr>
        <p:txBody>
          <a:bodyPr wrap="square">
            <a:spAutoFit/>
          </a:bodyPr>
          <a:lstStyle/>
          <a:p>
            <a:pPr algn="ctr">
              <a:spcBef>
                <a:spcPts val="0"/>
              </a:spcBef>
            </a:pPr>
            <a:r>
              <a:rPr lang="en-GB" sz="2400" dirty="0" smtClean="0">
                <a:solidFill>
                  <a:srgbClr val="0070C0"/>
                </a:solidFill>
                <a:latin typeface="Calibri" pitchFamily="34" charset="0"/>
                <a:cs typeface="Calibri" pitchFamily="34" charset="0"/>
              </a:rPr>
              <a:t>Mifab HydroMax™ Pipework Installed Absolutely Flat Level Runs to Corner of Building</a:t>
            </a:r>
            <a:endParaRPr lang="en-US" sz="2400" dirty="0">
              <a:solidFill>
                <a:srgbClr val="0070C0"/>
              </a:solidFill>
              <a:latin typeface="Calibri" pitchFamily="34" charset="0"/>
              <a:cs typeface="Calibri" pitchFamily="34" charset="0"/>
            </a:endParaRPr>
          </a:p>
        </p:txBody>
      </p:sp>
      <p:sp>
        <p:nvSpPr>
          <p:cNvPr id="56326" name="Line 5"/>
          <p:cNvSpPr>
            <a:spLocks noChangeShapeType="1"/>
          </p:cNvSpPr>
          <p:nvPr/>
        </p:nvSpPr>
        <p:spPr bwMode="auto">
          <a:xfrm flipH="1" flipV="1">
            <a:off x="3779912" y="2237954"/>
            <a:ext cx="2592288" cy="470966"/>
          </a:xfrm>
          <a:prstGeom prst="line">
            <a:avLst/>
          </a:prstGeom>
          <a:noFill/>
          <a:ln w="76200">
            <a:solidFill>
              <a:srgbClr val="FF3300"/>
            </a:solidFill>
            <a:round/>
            <a:headEnd/>
            <a:tailEnd type="triangle" w="med" len="med"/>
          </a:ln>
        </p:spPr>
        <p:txBody>
          <a:bodyPr/>
          <a:lstStyle/>
          <a:p>
            <a:endParaRPr lang="en-GB"/>
          </a:p>
        </p:txBody>
      </p:sp>
      <p:sp>
        <p:nvSpPr>
          <p:cNvPr id="9" name="Rectangle 2"/>
          <p:cNvSpPr txBox="1">
            <a:spLocks noChangeArrowheads="1"/>
          </p:cNvSpPr>
          <p:nvPr/>
        </p:nvSpPr>
        <p:spPr bwMode="auto">
          <a:xfrm>
            <a:off x="457200" y="116632"/>
            <a:ext cx="8229600" cy="5040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System</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sp>
        <p:nvSpPr>
          <p:cNvPr id="11" name="Text Box 3"/>
          <p:cNvSpPr txBox="1">
            <a:spLocks noChangeArrowheads="1"/>
          </p:cNvSpPr>
          <p:nvPr/>
        </p:nvSpPr>
        <p:spPr bwMode="auto">
          <a:xfrm>
            <a:off x="457200" y="5373216"/>
            <a:ext cx="5490356" cy="584775"/>
          </a:xfrm>
          <a:prstGeom prst="rect">
            <a:avLst/>
          </a:prstGeom>
          <a:noFill/>
          <a:ln w="9525">
            <a:noFill/>
            <a:miter lim="800000"/>
            <a:headEnd/>
            <a:tailEnd/>
          </a:ln>
        </p:spPr>
        <p:txBody>
          <a:bodyPr wrap="square">
            <a:spAutoFit/>
          </a:bodyPr>
          <a:lstStyle/>
          <a:p>
            <a:pPr algn="ctr">
              <a:spcBef>
                <a:spcPts val="0"/>
              </a:spcBef>
            </a:pPr>
            <a:r>
              <a:rPr lang="en-GB" sz="3200" b="1" dirty="0" smtClean="0">
                <a:solidFill>
                  <a:srgbClr val="0070C0"/>
                </a:solidFill>
                <a:latin typeface="Calibri" pitchFamily="34" charset="0"/>
                <a:cs typeface="Calibri" pitchFamily="34" charset="0"/>
              </a:rPr>
              <a:t>Target Distribution </a:t>
            </a:r>
            <a:r>
              <a:rPr lang="en-GB" sz="3200" b="1" dirty="0" err="1" smtClean="0">
                <a:solidFill>
                  <a:srgbClr val="0070C0"/>
                </a:solidFill>
                <a:latin typeface="Calibri" pitchFamily="34" charset="0"/>
                <a:cs typeface="Calibri" pitchFamily="34" charset="0"/>
              </a:rPr>
              <a:t>Center</a:t>
            </a:r>
            <a:r>
              <a:rPr lang="en-GB" sz="3200" b="1" dirty="0" smtClean="0">
                <a:solidFill>
                  <a:srgbClr val="0070C0"/>
                </a:solidFill>
                <a:latin typeface="Calibri" pitchFamily="34" charset="0"/>
                <a:cs typeface="Calibri" pitchFamily="34" charset="0"/>
              </a:rPr>
              <a:t>, CA</a:t>
            </a:r>
            <a:endParaRPr lang="en-US" sz="3200" b="1" dirty="0">
              <a:solidFill>
                <a:srgbClr val="0070C0"/>
              </a:solidFill>
              <a:latin typeface="Calibri" pitchFamily="34" charset="0"/>
              <a:cs typeface="Calibri" pitchFamily="34" charset="0"/>
            </a:endParaRPr>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06877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2" descr="Dundrum Car park"/>
          <p:cNvPicPr>
            <a:picLocks noChangeAspect="1" noChangeArrowheads="1"/>
          </p:cNvPicPr>
          <p:nvPr/>
        </p:nvPicPr>
        <p:blipFill>
          <a:blip r:embed="rId3" cstate="screen"/>
          <a:srcRect/>
          <a:stretch>
            <a:fillRect/>
          </a:stretch>
        </p:blipFill>
        <p:spPr bwMode="auto">
          <a:xfrm>
            <a:off x="107504" y="1124744"/>
            <a:ext cx="6048672" cy="4538777"/>
          </a:xfrm>
          <a:prstGeom prst="rect">
            <a:avLst/>
          </a:prstGeom>
          <a:noFill/>
          <a:ln w="9525">
            <a:noFill/>
            <a:miter lim="800000"/>
            <a:headEnd/>
            <a:tailEnd/>
          </a:ln>
        </p:spPr>
      </p:pic>
      <p:sp>
        <p:nvSpPr>
          <p:cNvPr id="56324" name="Text Box 3"/>
          <p:cNvSpPr txBox="1">
            <a:spLocks noChangeArrowheads="1"/>
          </p:cNvSpPr>
          <p:nvPr/>
        </p:nvSpPr>
        <p:spPr bwMode="auto">
          <a:xfrm>
            <a:off x="6084168" y="1916832"/>
            <a:ext cx="2987824" cy="2677656"/>
          </a:xfrm>
          <a:prstGeom prst="rect">
            <a:avLst/>
          </a:prstGeom>
          <a:noFill/>
          <a:ln w="9525">
            <a:noFill/>
            <a:miter lim="800000"/>
            <a:headEnd/>
            <a:tailEnd/>
          </a:ln>
        </p:spPr>
        <p:txBody>
          <a:bodyPr wrap="square">
            <a:spAutoFit/>
          </a:bodyPr>
          <a:lstStyle/>
          <a:p>
            <a:pPr algn="ctr">
              <a:spcBef>
                <a:spcPts val="0"/>
              </a:spcBef>
            </a:pPr>
            <a:r>
              <a:rPr lang="en-GB" sz="2400" dirty="0" smtClean="0">
                <a:solidFill>
                  <a:srgbClr val="0070C0"/>
                </a:solidFill>
                <a:latin typeface="Calibri" pitchFamily="34" charset="0"/>
                <a:cs typeface="Calibri" pitchFamily="34" charset="0"/>
              </a:rPr>
              <a:t>Top Level of Multi Level Parking Garage</a:t>
            </a:r>
            <a:br>
              <a:rPr lang="en-GB" sz="24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
            </a:r>
            <a:br>
              <a:rPr lang="en-GB" sz="24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Mifab HydroMax™ Pipework Installed Absolutely Flat Level at High </a:t>
            </a:r>
            <a:r>
              <a:rPr lang="en-GB" sz="2400" dirty="0">
                <a:solidFill>
                  <a:srgbClr val="0070C0"/>
                </a:solidFill>
                <a:latin typeface="Calibri" pitchFamily="34" charset="0"/>
                <a:cs typeface="Calibri" pitchFamily="34" charset="0"/>
              </a:rPr>
              <a:t>level</a:t>
            </a:r>
            <a:endParaRPr lang="en-US" sz="2400" dirty="0">
              <a:solidFill>
                <a:srgbClr val="0070C0"/>
              </a:solidFill>
              <a:latin typeface="Calibri" pitchFamily="34" charset="0"/>
              <a:cs typeface="Calibri" pitchFamily="34" charset="0"/>
            </a:endParaRPr>
          </a:p>
        </p:txBody>
      </p:sp>
      <p:sp>
        <p:nvSpPr>
          <p:cNvPr id="56326" name="Line 5"/>
          <p:cNvSpPr>
            <a:spLocks noChangeShapeType="1"/>
          </p:cNvSpPr>
          <p:nvPr/>
        </p:nvSpPr>
        <p:spPr bwMode="auto">
          <a:xfrm flipH="1">
            <a:off x="3707904" y="3356991"/>
            <a:ext cx="2592288" cy="249114"/>
          </a:xfrm>
          <a:prstGeom prst="line">
            <a:avLst/>
          </a:prstGeom>
          <a:noFill/>
          <a:ln w="76200">
            <a:solidFill>
              <a:srgbClr val="FF3300"/>
            </a:solidFill>
            <a:round/>
            <a:headEnd/>
            <a:tailEnd type="triangle" w="med" len="med"/>
          </a:ln>
        </p:spPr>
        <p:txBody>
          <a:bodyPr/>
          <a:lstStyle/>
          <a:p>
            <a:endParaRPr lang="en-GB"/>
          </a:p>
        </p:txBody>
      </p:sp>
      <p:sp>
        <p:nvSpPr>
          <p:cNvPr id="9" name="Rectangle 2"/>
          <p:cNvSpPr txBox="1">
            <a:spLocks noChangeArrowheads="1"/>
          </p:cNvSpPr>
          <p:nvPr/>
        </p:nvSpPr>
        <p:spPr bwMode="auto">
          <a:xfrm>
            <a:off x="457200" y="116632"/>
            <a:ext cx="8229600" cy="5040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System</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8207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a:spLocks noGrp="1" noChangeArrowheads="1"/>
          </p:cNvSpPr>
          <p:nvPr>
            <p:ph type="title"/>
          </p:nvPr>
        </p:nvSpPr>
        <p:spPr>
          <a:xfrm>
            <a:off x="395288" y="30163"/>
            <a:ext cx="8420100" cy="836612"/>
          </a:xfrm>
        </p:spPr>
        <p:txBody>
          <a:bodyPr/>
          <a:lstStyle/>
          <a:p>
            <a:pPr algn="ctr" eaLnBrk="1" hangingPunct="1"/>
            <a:r>
              <a:rPr lang="en-GB" sz="4000" dirty="0" smtClean="0">
                <a:solidFill>
                  <a:srgbClr val="0070C0"/>
                </a:solidFill>
                <a:latin typeface="Calibri" pitchFamily="34" charset="0"/>
                <a:ea typeface="+mn-ea"/>
                <a:cs typeface="Calibri" pitchFamily="34" charset="0"/>
              </a:rPr>
              <a:t>Understanding Savings </a:t>
            </a:r>
            <a:endParaRPr lang="en-US" sz="4000" dirty="0" smtClean="0">
              <a:solidFill>
                <a:srgbClr val="0070C0"/>
              </a:solidFill>
              <a:latin typeface="Calibri" pitchFamily="34" charset="0"/>
              <a:ea typeface="+mn-ea"/>
              <a:cs typeface="Calibri" pitchFamily="34" charset="0"/>
            </a:endParaRPr>
          </a:p>
        </p:txBody>
      </p:sp>
      <p:pic>
        <p:nvPicPr>
          <p:cNvPr id="44036" name="Picture 3" descr="Ballymun06"/>
          <p:cNvPicPr>
            <a:picLocks noGrp="1" noChangeAspect="1" noChangeArrowheads="1"/>
          </p:cNvPicPr>
          <p:nvPr>
            <p:ph sz="half" idx="4294967295"/>
          </p:nvPr>
        </p:nvPicPr>
        <p:blipFill>
          <a:blip r:embed="rId3" cstate="screen"/>
          <a:srcRect/>
          <a:stretch>
            <a:fillRect/>
          </a:stretch>
        </p:blipFill>
        <p:spPr>
          <a:xfrm>
            <a:off x="887413" y="1774825"/>
            <a:ext cx="8256587" cy="4130675"/>
          </a:xfrm>
        </p:spPr>
      </p:pic>
      <p:sp>
        <p:nvSpPr>
          <p:cNvPr id="44037" name="Text Box 4"/>
          <p:cNvSpPr txBox="1">
            <a:spLocks noChangeArrowheads="1"/>
          </p:cNvSpPr>
          <p:nvPr/>
        </p:nvSpPr>
        <p:spPr bwMode="blackWhite">
          <a:xfrm>
            <a:off x="1475656" y="980728"/>
            <a:ext cx="5715000" cy="615553"/>
          </a:xfrm>
          <a:prstGeom prst="rect">
            <a:avLst/>
          </a:prstGeom>
          <a:noFill/>
          <a:ln w="19050" algn="ctr">
            <a:noFill/>
            <a:miter lim="800000"/>
            <a:headEnd/>
            <a:tailEnd/>
          </a:ln>
        </p:spPr>
        <p:txBody>
          <a:bodyPr lIns="162000" tIns="91440" rIns="162000" bIns="91440">
            <a:spAutoFit/>
          </a:bodyPr>
          <a:lstStyle/>
          <a:p>
            <a:pPr algn="r" eaLnBrk="0" hangingPunct="0">
              <a:spcBef>
                <a:spcPct val="50000"/>
              </a:spcBef>
            </a:pPr>
            <a:r>
              <a:rPr lang="en-GB" sz="2800" b="1" dirty="0">
                <a:solidFill>
                  <a:srgbClr val="0070C0"/>
                </a:solidFill>
                <a:latin typeface="Calibri" pitchFamily="34" charset="0"/>
                <a:cs typeface="Calibri" pitchFamily="34" charset="0"/>
              </a:rPr>
              <a:t>Warehousing &amp; Distribution Centres</a:t>
            </a:r>
            <a:endParaRPr lang="en-US" sz="2800" b="1" dirty="0">
              <a:solidFill>
                <a:srgbClr val="0070C0"/>
              </a:solidFill>
              <a:latin typeface="Calibri" pitchFamily="34" charset="0"/>
              <a:cs typeface="Calibri" pitchFamily="34" charset="0"/>
            </a:endParaRPr>
          </a:p>
        </p:txBody>
      </p:sp>
      <p:pic>
        <p:nvPicPr>
          <p:cNvPr id="14" name="Picture 13" descr="Target Distribution Center, CA.jpg"/>
          <p:cNvPicPr>
            <a:picLocks noChangeAspect="1"/>
          </p:cNvPicPr>
          <p:nvPr/>
        </p:nvPicPr>
        <p:blipFill>
          <a:blip r:embed="rId4" cstate="print"/>
          <a:stretch>
            <a:fillRect/>
          </a:stretch>
        </p:blipFill>
        <p:spPr>
          <a:xfrm>
            <a:off x="1043608" y="1534094"/>
            <a:ext cx="6552728" cy="4487194"/>
          </a:xfrm>
          <a:prstGeom prst="rect">
            <a:avLst/>
          </a:prstGeom>
        </p:spPr>
      </p:pic>
      <p:sp>
        <p:nvSpPr>
          <p:cNvPr id="15" name="Rectangle 7"/>
          <p:cNvSpPr>
            <a:spLocks noChangeArrowheads="1"/>
          </p:cNvSpPr>
          <p:nvPr/>
        </p:nvSpPr>
        <p:spPr bwMode="auto">
          <a:xfrm>
            <a:off x="1475656" y="5373216"/>
            <a:ext cx="5826339" cy="523220"/>
          </a:xfrm>
          <a:prstGeom prst="rect">
            <a:avLst/>
          </a:prstGeom>
          <a:noFill/>
          <a:ln w="9525">
            <a:noFill/>
            <a:miter lim="800000"/>
            <a:headEnd/>
            <a:tailEnd/>
          </a:ln>
        </p:spPr>
        <p:txBody>
          <a:bodyPr wrap="none">
            <a:spAutoFit/>
          </a:bodyPr>
          <a:lstStyle/>
          <a:p>
            <a:r>
              <a:rPr lang="en-GB" sz="2800" b="1" dirty="0" smtClean="0">
                <a:solidFill>
                  <a:schemeClr val="bg1"/>
                </a:solidFill>
                <a:latin typeface="Calibri" pitchFamily="34" charset="0"/>
                <a:cs typeface="Calibri" pitchFamily="34" charset="0"/>
              </a:rPr>
              <a:t>Target Distribution </a:t>
            </a:r>
            <a:r>
              <a:rPr lang="en-GB" sz="2800" b="1" dirty="0" err="1" smtClean="0">
                <a:solidFill>
                  <a:schemeClr val="bg1"/>
                </a:solidFill>
                <a:latin typeface="Calibri" pitchFamily="34" charset="0"/>
                <a:cs typeface="Calibri" pitchFamily="34" charset="0"/>
              </a:rPr>
              <a:t>Center</a:t>
            </a:r>
            <a:r>
              <a:rPr lang="en-GB" sz="2800" b="1" dirty="0" smtClean="0">
                <a:solidFill>
                  <a:schemeClr val="bg1"/>
                </a:solidFill>
                <a:latin typeface="Calibri" pitchFamily="34" charset="0"/>
                <a:cs typeface="Calibri" pitchFamily="34" charset="0"/>
              </a:rPr>
              <a:t>, Shafter, CA</a:t>
            </a:r>
            <a:endParaRPr lang="en-GB" sz="2800" b="1" dirty="0">
              <a:solidFill>
                <a:schemeClr val="bg1"/>
              </a:solidFill>
              <a:latin typeface="Calibri" pitchFamily="34" charset="0"/>
              <a:cs typeface="Calibri" pitchFamily="34" charset="0"/>
            </a:endParaRPr>
          </a:p>
        </p:txBody>
      </p:sp>
      <p:pic>
        <p:nvPicPr>
          <p:cNvPr id="16" name="Picture 2" descr="Tesco 110000 m sq cropped"/>
          <p:cNvPicPr>
            <a:picLocks noChangeAspect="1" noChangeArrowheads="1"/>
          </p:cNvPicPr>
          <p:nvPr/>
        </p:nvPicPr>
        <p:blipFill>
          <a:blip r:embed="rId5" cstate="screen"/>
          <a:srcRect/>
          <a:stretch>
            <a:fillRect/>
          </a:stretch>
        </p:blipFill>
        <p:spPr bwMode="auto">
          <a:xfrm>
            <a:off x="395536" y="1556792"/>
            <a:ext cx="8439150" cy="4509836"/>
          </a:xfrm>
          <a:prstGeom prst="rect">
            <a:avLst/>
          </a:prstGeom>
          <a:noFill/>
          <a:ln w="9525">
            <a:noFill/>
            <a:miter lim="800000"/>
            <a:headEnd/>
            <a:tailEnd/>
          </a:ln>
        </p:spPr>
      </p:pic>
      <p:sp>
        <p:nvSpPr>
          <p:cNvPr id="17" name="Rectangle 7"/>
          <p:cNvSpPr>
            <a:spLocks noChangeArrowheads="1"/>
          </p:cNvSpPr>
          <p:nvPr/>
        </p:nvSpPr>
        <p:spPr bwMode="auto">
          <a:xfrm>
            <a:off x="1639466" y="4531310"/>
            <a:ext cx="5976664" cy="523220"/>
          </a:xfrm>
          <a:prstGeom prst="rect">
            <a:avLst/>
          </a:prstGeom>
          <a:noFill/>
          <a:ln w="9525">
            <a:noFill/>
            <a:miter lim="800000"/>
            <a:headEnd/>
            <a:tailEnd/>
          </a:ln>
        </p:spPr>
        <p:txBody>
          <a:bodyPr wrap="square">
            <a:spAutoFit/>
          </a:bodyPr>
          <a:lstStyle/>
          <a:p>
            <a:r>
              <a:rPr lang="en-GB" sz="2800" b="1" dirty="0" smtClean="0">
                <a:solidFill>
                  <a:srgbClr val="0070C0"/>
                </a:solidFill>
                <a:latin typeface="Calibri" pitchFamily="34" charset="0"/>
                <a:cs typeface="Calibri" pitchFamily="34" charset="0"/>
              </a:rPr>
              <a:t>1,100,000 </a:t>
            </a:r>
            <a:r>
              <a:rPr lang="en-GB" sz="2800" b="1" dirty="0" err="1" smtClean="0">
                <a:solidFill>
                  <a:srgbClr val="0070C0"/>
                </a:solidFill>
                <a:latin typeface="Calibri" pitchFamily="34" charset="0"/>
                <a:cs typeface="Calibri" pitchFamily="34" charset="0"/>
              </a:rPr>
              <a:t>ft</a:t>
            </a:r>
            <a:r>
              <a:rPr lang="en-US" sz="2800" b="1" dirty="0" smtClean="0">
                <a:solidFill>
                  <a:srgbClr val="0070C0"/>
                </a:solidFill>
                <a:latin typeface="Calibri" pitchFamily="34" charset="0"/>
                <a:cs typeface="Calibri" pitchFamily="34" charset="0"/>
              </a:rPr>
              <a:t>² Distribution Center Roof</a:t>
            </a:r>
            <a:endParaRPr lang="en-GB" sz="2800" b="1" dirty="0">
              <a:solidFill>
                <a:srgbClr val="0070C0"/>
              </a:solidFill>
              <a:latin typeface="Calibri" pitchFamily="34" charset="0"/>
              <a:cs typeface="Calibri" pitchFamily="34" charset="0"/>
            </a:endParaRPr>
          </a:p>
        </p:txBody>
      </p:sp>
      <p:pic>
        <p:nvPicPr>
          <p:cNvPr id="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73872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32"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out)">
                                      <p:cBhvr>
                                        <p:cTn id="15" dur="1000"/>
                                        <p:tgtEl>
                                          <p:spTgt spid="1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C:\Users\B_Ross\Pictures\Wade Drain Test &amp; Dublin 15-02-07\DSCN0814.JPG"/>
          <p:cNvPicPr>
            <a:picLocks noChangeAspect="1" noChangeArrowheads="1"/>
          </p:cNvPicPr>
          <p:nvPr/>
        </p:nvPicPr>
        <p:blipFill>
          <a:blip r:embed="rId3" cstate="print"/>
          <a:srcRect l="4346"/>
          <a:stretch>
            <a:fillRect/>
          </a:stretch>
        </p:blipFill>
        <p:spPr bwMode="auto">
          <a:xfrm>
            <a:off x="4387850" y="0"/>
            <a:ext cx="4756150" cy="6629400"/>
          </a:xfrm>
          <a:prstGeom prst="rect">
            <a:avLst/>
          </a:prstGeom>
          <a:noFill/>
          <a:ln w="9525">
            <a:noFill/>
            <a:miter lim="800000"/>
            <a:headEnd/>
            <a:tailEnd/>
          </a:ln>
        </p:spPr>
      </p:pic>
      <p:sp>
        <p:nvSpPr>
          <p:cNvPr id="5" name="Rectangle 2"/>
          <p:cNvSpPr txBox="1">
            <a:spLocks noChangeArrowheads="1"/>
          </p:cNvSpPr>
          <p:nvPr/>
        </p:nvSpPr>
        <p:spPr bwMode="auto">
          <a:xfrm>
            <a:off x="11857" y="116632"/>
            <a:ext cx="4211960" cy="1944216"/>
          </a:xfrm>
          <a:prstGeom prst="rect">
            <a:avLst/>
          </a:prstGeom>
          <a:noFill/>
          <a:ln w="9525">
            <a:noFill/>
            <a:miter lim="800000"/>
            <a:headEnd/>
            <a:tailEnd/>
          </a:ln>
        </p:spPr>
        <p:txBody>
          <a:bodyPr/>
          <a:lstStyle/>
          <a:p>
            <a:pPr>
              <a:spcBef>
                <a:spcPts val="0"/>
              </a:spcBef>
              <a:spcAft>
                <a:spcPts val="1200"/>
              </a:spcAft>
              <a:buSzPct val="65000"/>
              <a:buFont typeface="Wingdings" pitchFamily="2" charset="2"/>
              <a:buNone/>
              <a:defRPr/>
            </a:pPr>
            <a:r>
              <a:rPr lang="en-GB" sz="2800" b="1" u="sng" dirty="0" smtClean="0">
                <a:latin typeface="Calibri" pitchFamily="34" charset="0"/>
                <a:cs typeface="Calibri" pitchFamily="34" charset="0"/>
              </a:rPr>
              <a:t>Original Gravity Option </a:t>
            </a:r>
            <a:r>
              <a:rPr lang="en-GB" sz="2000" kern="0" dirty="0">
                <a:latin typeface="Verdana" pitchFamily="34" charset="0"/>
                <a:cs typeface="+mn-cs"/>
              </a:rPr>
              <a:t/>
            </a:r>
            <a:br>
              <a:rPr lang="en-GB" sz="2000" kern="0" dirty="0">
                <a:latin typeface="Verdana" pitchFamily="34" charset="0"/>
                <a:cs typeface="+mn-cs"/>
              </a:rPr>
            </a:br>
            <a:r>
              <a:rPr lang="en-GB" sz="2300" b="1" dirty="0" smtClean="0">
                <a:latin typeface="Calibri" pitchFamily="34" charset="0"/>
                <a:cs typeface="Calibri" pitchFamily="34" charset="0"/>
              </a:rPr>
              <a:t>144 x 6” Roof Drains </a:t>
            </a:r>
          </a:p>
          <a:p>
            <a:pPr>
              <a:spcBef>
                <a:spcPts val="0"/>
              </a:spcBef>
              <a:spcAft>
                <a:spcPts val="1200"/>
              </a:spcAft>
              <a:buSzPct val="65000"/>
              <a:buFont typeface="Wingdings" pitchFamily="2" charset="2"/>
              <a:buNone/>
              <a:defRPr/>
            </a:pPr>
            <a:r>
              <a:rPr lang="en-GB" sz="2300" b="1" dirty="0" smtClean="0">
                <a:latin typeface="Calibri" pitchFamily="34" charset="0"/>
                <a:cs typeface="Calibri" pitchFamily="34" charset="0"/>
              </a:rPr>
              <a:t>72no. 8” Downpipe (Every 45ft)</a:t>
            </a:r>
            <a:endParaRPr lang="en-GB" sz="2300" b="1" dirty="0">
              <a:latin typeface="Calibri" pitchFamily="34" charset="0"/>
              <a:cs typeface="Calibri" pitchFamily="34" charset="0"/>
            </a:endParaRPr>
          </a:p>
          <a:p>
            <a:pPr>
              <a:spcBef>
                <a:spcPts val="0"/>
              </a:spcBef>
              <a:spcAft>
                <a:spcPts val="1200"/>
              </a:spcAft>
              <a:buSzPct val="65000"/>
              <a:buFont typeface="Wingdings" pitchFamily="2" charset="2"/>
              <a:buNone/>
              <a:defRPr/>
            </a:pPr>
            <a:r>
              <a:rPr lang="en-GB" sz="2300" b="1" dirty="0" smtClean="0">
                <a:latin typeface="Calibri" pitchFamily="34" charset="0"/>
                <a:cs typeface="Calibri" pitchFamily="34" charset="0"/>
              </a:rPr>
              <a:t>2,600 ft. of 8” Pipe</a:t>
            </a:r>
            <a:endParaRPr lang="en-US" sz="2300" b="1" dirty="0">
              <a:latin typeface="Calibri" pitchFamily="34" charset="0"/>
              <a:cs typeface="Calibri" pitchFamily="34" charset="0"/>
            </a:endParaRPr>
          </a:p>
        </p:txBody>
      </p:sp>
      <p:sp>
        <p:nvSpPr>
          <p:cNvPr id="6" name="Rectangle 2"/>
          <p:cNvSpPr txBox="1">
            <a:spLocks noChangeArrowheads="1"/>
          </p:cNvSpPr>
          <p:nvPr/>
        </p:nvSpPr>
        <p:spPr bwMode="auto">
          <a:xfrm>
            <a:off x="11857" y="2204864"/>
            <a:ext cx="4387850" cy="2088232"/>
          </a:xfrm>
          <a:prstGeom prst="rect">
            <a:avLst/>
          </a:prstGeom>
          <a:noFill/>
          <a:ln w="9525">
            <a:noFill/>
            <a:miter lim="800000"/>
            <a:headEnd/>
            <a:tailEnd/>
          </a:ln>
        </p:spPr>
        <p:txBody>
          <a:bodyPr/>
          <a:lstStyle/>
          <a:p>
            <a:pPr>
              <a:spcBef>
                <a:spcPts val="0"/>
              </a:spcBef>
              <a:spcAft>
                <a:spcPts val="1200"/>
              </a:spcAft>
              <a:buSzPct val="65000"/>
              <a:buFont typeface="Wingdings" pitchFamily="2" charset="2"/>
              <a:buNone/>
              <a:defRPr/>
            </a:pPr>
            <a:r>
              <a:rPr lang="en-GB" sz="2800" b="1" u="sng" dirty="0" smtClean="0">
                <a:solidFill>
                  <a:srgbClr val="0070C0"/>
                </a:solidFill>
                <a:latin typeface="Calibri" pitchFamily="34" charset="0"/>
                <a:cs typeface="Calibri" pitchFamily="34" charset="0"/>
              </a:rPr>
              <a:t>HydroMax Solution </a:t>
            </a:r>
            <a:endParaRPr lang="en-GB" sz="2800" b="1" dirty="0">
              <a:solidFill>
                <a:srgbClr val="0070C0"/>
              </a:solidFill>
              <a:latin typeface="Calibri" pitchFamily="34" charset="0"/>
              <a:cs typeface="Calibri" pitchFamily="34" charset="0"/>
            </a:endParaRPr>
          </a:p>
          <a:p>
            <a:pPr>
              <a:spcBef>
                <a:spcPts val="0"/>
              </a:spcBef>
              <a:spcAft>
                <a:spcPts val="1200"/>
              </a:spcAft>
              <a:buSzPct val="65000"/>
              <a:buFont typeface="Wingdings" pitchFamily="2" charset="2"/>
              <a:buNone/>
              <a:defRPr/>
            </a:pPr>
            <a:r>
              <a:rPr lang="en-GB" sz="2300" b="1" dirty="0" smtClean="0">
                <a:solidFill>
                  <a:srgbClr val="0070C0"/>
                </a:solidFill>
                <a:latin typeface="Calibri" pitchFamily="34" charset="0"/>
                <a:cs typeface="Calibri" pitchFamily="34" charset="0"/>
              </a:rPr>
              <a:t>Only </a:t>
            </a:r>
            <a:r>
              <a:rPr lang="en-GB" sz="2300" b="1" dirty="0">
                <a:solidFill>
                  <a:srgbClr val="0070C0"/>
                </a:solidFill>
                <a:latin typeface="Calibri" pitchFamily="34" charset="0"/>
                <a:cs typeface="Calibri" pitchFamily="34" charset="0"/>
              </a:rPr>
              <a:t>36 x </a:t>
            </a:r>
            <a:r>
              <a:rPr lang="en-GB" sz="2300" b="1" dirty="0" smtClean="0">
                <a:solidFill>
                  <a:srgbClr val="0070C0"/>
                </a:solidFill>
                <a:latin typeface="Calibri" pitchFamily="34" charset="0"/>
                <a:cs typeface="Calibri" pitchFamily="34" charset="0"/>
              </a:rPr>
              <a:t>5” </a:t>
            </a:r>
            <a:r>
              <a:rPr lang="en-GB" sz="2300" b="1" dirty="0">
                <a:solidFill>
                  <a:srgbClr val="0070C0"/>
                </a:solidFill>
                <a:latin typeface="Calibri" pitchFamily="34" charset="0"/>
                <a:cs typeface="Calibri" pitchFamily="34" charset="0"/>
              </a:rPr>
              <a:t>Roof Drains </a:t>
            </a:r>
          </a:p>
          <a:p>
            <a:pPr>
              <a:spcBef>
                <a:spcPts val="0"/>
              </a:spcBef>
              <a:spcAft>
                <a:spcPts val="1200"/>
              </a:spcAft>
              <a:buSzPct val="65000"/>
              <a:defRPr/>
            </a:pPr>
            <a:r>
              <a:rPr lang="en-GB" sz="2300" b="1" dirty="0">
                <a:solidFill>
                  <a:srgbClr val="0070C0"/>
                </a:solidFill>
                <a:latin typeface="Calibri" pitchFamily="34" charset="0"/>
                <a:cs typeface="Calibri" pitchFamily="34" charset="0"/>
              </a:rPr>
              <a:t>36no. </a:t>
            </a:r>
            <a:r>
              <a:rPr lang="en-GB" sz="2300" b="1" dirty="0" smtClean="0">
                <a:solidFill>
                  <a:srgbClr val="0070C0"/>
                </a:solidFill>
                <a:latin typeface="Calibri" pitchFamily="34" charset="0"/>
                <a:cs typeface="Calibri" pitchFamily="34" charset="0"/>
              </a:rPr>
              <a:t>5” </a:t>
            </a:r>
            <a:r>
              <a:rPr lang="en-GB" sz="2300" b="1" dirty="0">
                <a:solidFill>
                  <a:srgbClr val="0070C0"/>
                </a:solidFill>
                <a:latin typeface="Calibri" pitchFamily="34" charset="0"/>
                <a:cs typeface="Calibri" pitchFamily="34" charset="0"/>
              </a:rPr>
              <a:t>Downpipes </a:t>
            </a:r>
            <a:r>
              <a:rPr lang="en-GB" sz="2300" b="1" dirty="0" smtClean="0">
                <a:solidFill>
                  <a:srgbClr val="0070C0"/>
                </a:solidFill>
                <a:latin typeface="Calibri" pitchFamily="34" charset="0"/>
                <a:cs typeface="Calibri" pitchFamily="34" charset="0"/>
              </a:rPr>
              <a:t>(</a:t>
            </a:r>
            <a:r>
              <a:rPr lang="en-GB" sz="2300" b="1" dirty="0">
                <a:solidFill>
                  <a:srgbClr val="0070C0"/>
                </a:solidFill>
                <a:latin typeface="Calibri" pitchFamily="34" charset="0"/>
                <a:cs typeface="Calibri" pitchFamily="34" charset="0"/>
              </a:rPr>
              <a:t>Every </a:t>
            </a:r>
            <a:r>
              <a:rPr lang="en-GB" sz="2300" b="1" dirty="0" smtClean="0">
                <a:solidFill>
                  <a:srgbClr val="0070C0"/>
                </a:solidFill>
                <a:latin typeface="Calibri" pitchFamily="34" charset="0"/>
                <a:cs typeface="Calibri" pitchFamily="34" charset="0"/>
              </a:rPr>
              <a:t>90ft)</a:t>
            </a:r>
          </a:p>
          <a:p>
            <a:pPr>
              <a:spcBef>
                <a:spcPts val="0"/>
              </a:spcBef>
              <a:spcAft>
                <a:spcPts val="1200"/>
              </a:spcAft>
              <a:buSzPct val="65000"/>
              <a:defRPr/>
            </a:pPr>
            <a:r>
              <a:rPr lang="en-GB" sz="2300" b="1" dirty="0" smtClean="0">
                <a:solidFill>
                  <a:srgbClr val="0070C0"/>
                </a:solidFill>
                <a:latin typeface="Calibri" pitchFamily="34" charset="0"/>
                <a:cs typeface="Calibri" pitchFamily="34" charset="0"/>
              </a:rPr>
              <a:t>1300 ft. of 5” Pipe</a:t>
            </a:r>
            <a:endParaRPr lang="en-US" sz="2300" b="1" dirty="0">
              <a:solidFill>
                <a:srgbClr val="0070C0"/>
              </a:solidFill>
              <a:latin typeface="Calibri" pitchFamily="34" charset="0"/>
              <a:cs typeface="Calibri" pitchFamily="34" charset="0"/>
            </a:endParaRPr>
          </a:p>
        </p:txBody>
      </p:sp>
      <p:cxnSp>
        <p:nvCxnSpPr>
          <p:cNvPr id="8" name="Straight Arrow Connector 7"/>
          <p:cNvCxnSpPr>
            <a:cxnSpLocks noChangeShapeType="1"/>
          </p:cNvCxnSpPr>
          <p:nvPr/>
        </p:nvCxnSpPr>
        <p:spPr bwMode="auto">
          <a:xfrm flipV="1">
            <a:off x="4223817" y="2568576"/>
            <a:ext cx="2504008" cy="860424"/>
          </a:xfrm>
          <a:prstGeom prst="straightConnector1">
            <a:avLst/>
          </a:prstGeom>
          <a:noFill/>
          <a:ln w="57150" algn="ctr">
            <a:solidFill>
              <a:srgbClr val="FF0000"/>
            </a:solidFill>
            <a:round/>
            <a:headEnd/>
            <a:tailEnd type="arrow" w="med" len="med"/>
          </a:ln>
        </p:spPr>
      </p:cxnSp>
      <p:sp>
        <p:nvSpPr>
          <p:cNvPr id="7" name="Rectangle 2"/>
          <p:cNvSpPr txBox="1">
            <a:spLocks noChangeArrowheads="1"/>
          </p:cNvSpPr>
          <p:nvPr/>
        </p:nvSpPr>
        <p:spPr bwMode="auto">
          <a:xfrm>
            <a:off x="0" y="4299545"/>
            <a:ext cx="4819178" cy="2420888"/>
          </a:xfrm>
          <a:prstGeom prst="rect">
            <a:avLst/>
          </a:prstGeom>
          <a:noFill/>
          <a:ln w="9525">
            <a:noFill/>
            <a:miter lim="800000"/>
            <a:headEnd/>
            <a:tailEnd/>
          </a:ln>
        </p:spPr>
        <p:txBody>
          <a:bodyPr/>
          <a:lstStyle/>
          <a:p>
            <a:pPr>
              <a:spcBef>
                <a:spcPts val="0"/>
              </a:spcBef>
              <a:spcAft>
                <a:spcPts val="1200"/>
              </a:spcAft>
              <a:buSzPct val="65000"/>
              <a:buFont typeface="Wingdings" pitchFamily="2" charset="2"/>
              <a:buNone/>
              <a:defRPr/>
            </a:pPr>
            <a:r>
              <a:rPr lang="en-GB" sz="2800" b="1" u="sng" dirty="0" smtClean="0">
                <a:solidFill>
                  <a:schemeClr val="accent2">
                    <a:lumMod val="75000"/>
                  </a:schemeClr>
                </a:solidFill>
                <a:latin typeface="Calibri" pitchFamily="34" charset="0"/>
                <a:cs typeface="Calibri" pitchFamily="34" charset="0"/>
              </a:rPr>
              <a:t>SAVINGS</a:t>
            </a:r>
            <a:endParaRPr lang="en-GB" sz="2800" b="1" dirty="0">
              <a:solidFill>
                <a:schemeClr val="accent2">
                  <a:lumMod val="75000"/>
                </a:schemeClr>
              </a:solidFill>
              <a:latin typeface="Calibri" pitchFamily="34" charset="0"/>
              <a:cs typeface="Calibri" pitchFamily="34" charset="0"/>
            </a:endParaRPr>
          </a:p>
          <a:p>
            <a:pPr>
              <a:spcBef>
                <a:spcPts val="0"/>
              </a:spcBef>
              <a:spcAft>
                <a:spcPts val="1200"/>
              </a:spcAft>
              <a:buSzPct val="65000"/>
              <a:buFont typeface="Wingdings" pitchFamily="2" charset="2"/>
              <a:buNone/>
              <a:defRPr/>
            </a:pPr>
            <a:r>
              <a:rPr lang="en-GB" sz="2300" b="1" dirty="0" smtClean="0">
                <a:solidFill>
                  <a:schemeClr val="accent2">
                    <a:lumMod val="75000"/>
                  </a:schemeClr>
                </a:solidFill>
                <a:latin typeface="Calibri" pitchFamily="34" charset="0"/>
                <a:cs typeface="Calibri" pitchFamily="34" charset="0"/>
              </a:rPr>
              <a:t>108 </a:t>
            </a:r>
            <a:r>
              <a:rPr lang="en-GB" sz="2300" b="1" dirty="0">
                <a:solidFill>
                  <a:schemeClr val="accent2">
                    <a:lumMod val="75000"/>
                  </a:schemeClr>
                </a:solidFill>
                <a:latin typeface="Calibri" pitchFamily="34" charset="0"/>
                <a:cs typeface="Calibri" pitchFamily="34" charset="0"/>
              </a:rPr>
              <a:t>x </a:t>
            </a:r>
            <a:r>
              <a:rPr lang="en-GB" sz="2300" b="1" dirty="0" smtClean="0">
                <a:solidFill>
                  <a:schemeClr val="accent2">
                    <a:lumMod val="75000"/>
                  </a:schemeClr>
                </a:solidFill>
                <a:latin typeface="Calibri" pitchFamily="34" charset="0"/>
                <a:cs typeface="Calibri" pitchFamily="34" charset="0"/>
              </a:rPr>
              <a:t>6” </a:t>
            </a:r>
            <a:r>
              <a:rPr lang="en-GB" sz="2300" b="1" dirty="0">
                <a:solidFill>
                  <a:schemeClr val="accent2">
                    <a:lumMod val="75000"/>
                  </a:schemeClr>
                </a:solidFill>
                <a:latin typeface="Calibri" pitchFamily="34" charset="0"/>
                <a:cs typeface="Calibri" pitchFamily="34" charset="0"/>
              </a:rPr>
              <a:t>Roof </a:t>
            </a:r>
            <a:r>
              <a:rPr lang="en-GB" sz="2300" b="1" dirty="0" smtClean="0">
                <a:solidFill>
                  <a:schemeClr val="accent2">
                    <a:lumMod val="75000"/>
                  </a:schemeClr>
                </a:solidFill>
                <a:latin typeface="Calibri" pitchFamily="34" charset="0"/>
                <a:cs typeface="Calibri" pitchFamily="34" charset="0"/>
              </a:rPr>
              <a:t>Drains &amp; penetrations </a:t>
            </a:r>
            <a:endParaRPr lang="en-GB" sz="2300" b="1" dirty="0">
              <a:solidFill>
                <a:schemeClr val="accent2">
                  <a:lumMod val="75000"/>
                </a:schemeClr>
              </a:solidFill>
              <a:latin typeface="Calibri" pitchFamily="34" charset="0"/>
              <a:cs typeface="Calibri" pitchFamily="34" charset="0"/>
            </a:endParaRPr>
          </a:p>
          <a:p>
            <a:pPr>
              <a:spcBef>
                <a:spcPts val="0"/>
              </a:spcBef>
              <a:spcAft>
                <a:spcPts val="1200"/>
              </a:spcAft>
              <a:buSzPct val="65000"/>
              <a:defRPr/>
            </a:pPr>
            <a:r>
              <a:rPr lang="en-GB" sz="2300" b="1" dirty="0">
                <a:solidFill>
                  <a:schemeClr val="accent2">
                    <a:lumMod val="75000"/>
                  </a:schemeClr>
                </a:solidFill>
                <a:latin typeface="Calibri" pitchFamily="34" charset="0"/>
                <a:cs typeface="Calibri" pitchFamily="34" charset="0"/>
              </a:rPr>
              <a:t>36no. </a:t>
            </a:r>
            <a:r>
              <a:rPr lang="en-GB" sz="2300" b="1" dirty="0" smtClean="0">
                <a:solidFill>
                  <a:schemeClr val="accent2">
                    <a:lumMod val="75000"/>
                  </a:schemeClr>
                </a:solidFill>
                <a:latin typeface="Calibri" pitchFamily="34" charset="0"/>
                <a:cs typeface="Calibri" pitchFamily="34" charset="0"/>
              </a:rPr>
              <a:t>Downpipes &amp; MH connections</a:t>
            </a:r>
          </a:p>
          <a:p>
            <a:pPr>
              <a:spcBef>
                <a:spcPts val="0"/>
              </a:spcBef>
              <a:spcAft>
                <a:spcPts val="1200"/>
              </a:spcAft>
              <a:buSzPct val="65000"/>
              <a:defRPr/>
            </a:pPr>
            <a:r>
              <a:rPr lang="en-GB" sz="2300" b="1" dirty="0" smtClean="0">
                <a:solidFill>
                  <a:schemeClr val="accent2">
                    <a:lumMod val="75000"/>
                  </a:schemeClr>
                </a:solidFill>
                <a:latin typeface="Calibri" pitchFamily="34" charset="0"/>
                <a:cs typeface="Calibri" pitchFamily="34" charset="0"/>
              </a:rPr>
              <a:t>1300 ft. of Pipe and reduced diameter</a:t>
            </a:r>
          </a:p>
          <a:p>
            <a:pPr>
              <a:spcBef>
                <a:spcPts val="0"/>
              </a:spcBef>
              <a:spcAft>
                <a:spcPts val="1200"/>
              </a:spcAft>
              <a:buSzPct val="65000"/>
              <a:defRPr/>
            </a:pPr>
            <a:r>
              <a:rPr lang="en-GB" sz="2300" b="1" dirty="0" smtClean="0">
                <a:solidFill>
                  <a:schemeClr val="accent2">
                    <a:lumMod val="75000"/>
                  </a:schemeClr>
                </a:solidFill>
                <a:latin typeface="Calibri" pitchFamily="34" charset="0"/>
                <a:cs typeface="Calibri" pitchFamily="34" charset="0"/>
              </a:rPr>
              <a:t>60% the labour cost</a:t>
            </a:r>
            <a:endParaRPr lang="en-US" sz="2300" b="1" dirty="0">
              <a:solidFill>
                <a:schemeClr val="accent2">
                  <a:lumMod val="75000"/>
                </a:schemeClr>
              </a:solidFill>
              <a:latin typeface="Calibri" pitchFamily="34" charset="0"/>
              <a:cs typeface="Calibri" pitchFamily="34" charset="0"/>
            </a:endParaRPr>
          </a:p>
        </p:txBody>
      </p:sp>
      <p:sp>
        <p:nvSpPr>
          <p:cNvPr id="9" name="Rectangle 2"/>
          <p:cNvSpPr txBox="1">
            <a:spLocks noChangeArrowheads="1"/>
          </p:cNvSpPr>
          <p:nvPr/>
        </p:nvSpPr>
        <p:spPr bwMode="auto">
          <a:xfrm>
            <a:off x="4399707" y="116632"/>
            <a:ext cx="4744293" cy="47667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a:lstStyle>
          <a:p>
            <a:pPr marL="0" indent="0">
              <a:buFont typeface="Wingdings" pitchFamily="2" charset="2"/>
              <a:buNone/>
            </a:pPr>
            <a:r>
              <a:rPr lang="en-GB" sz="2600" b="1" kern="1200" dirty="0" smtClean="0">
                <a:solidFill>
                  <a:srgbClr val="FFFF00"/>
                </a:solidFill>
                <a:latin typeface="Calibri" pitchFamily="34" charset="0"/>
                <a:cs typeface="Calibri" pitchFamily="34" charset="0"/>
              </a:rPr>
              <a:t>1,100,000 </a:t>
            </a:r>
            <a:r>
              <a:rPr lang="en-GB" sz="2600" b="1" kern="1200" dirty="0" err="1" smtClean="0">
                <a:solidFill>
                  <a:srgbClr val="FFFF00"/>
                </a:solidFill>
                <a:latin typeface="Calibri" pitchFamily="34" charset="0"/>
                <a:cs typeface="Calibri" pitchFamily="34" charset="0"/>
              </a:rPr>
              <a:t>ft</a:t>
            </a:r>
            <a:r>
              <a:rPr lang="en-US" sz="2600" b="1" kern="1200" dirty="0" smtClean="0">
                <a:solidFill>
                  <a:srgbClr val="FFFF00"/>
                </a:solidFill>
                <a:latin typeface="Calibri" pitchFamily="34" charset="0"/>
                <a:cs typeface="Calibri" pitchFamily="34" charset="0"/>
              </a:rPr>
              <a:t>² Distribution Centre</a:t>
            </a:r>
          </a:p>
        </p:txBody>
      </p:sp>
      <p:sp>
        <p:nvSpPr>
          <p:cNvPr id="2" name="Oval 1"/>
          <p:cNvSpPr/>
          <p:nvPr/>
        </p:nvSpPr>
        <p:spPr>
          <a:xfrm>
            <a:off x="6516216" y="1340768"/>
            <a:ext cx="720080" cy="48245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3024337"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1" descr="MIFAB-Hydromax 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1460857416"/>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out)">
                                      <p:cBhvr>
                                        <p:cTn id="7" dur="1000"/>
                                        <p:tgtEl>
                                          <p:spTgt spid="6"/>
                                        </p:tgtEl>
                                      </p:cBhvr>
                                    </p:animEffect>
                                  </p:childTnLst>
                                </p:cTn>
                              </p:par>
                              <p:par>
                                <p:cTn id="8" presetID="8"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out)">
                                      <p:cBhvr>
                                        <p:cTn id="10" dur="1000"/>
                                        <p:tgtEl>
                                          <p:spTgt spid="8"/>
                                        </p:tgtEl>
                                      </p:cBhvr>
                                    </p:animEffect>
                                  </p:childTnLst>
                                </p:cTn>
                              </p:par>
                              <p:par>
                                <p:cTn id="11" presetID="45"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anim calcmode="lin" valueType="num">
                                      <p:cBhvr>
                                        <p:cTn id="14" dur="2000" fill="hold"/>
                                        <p:tgtEl>
                                          <p:spTgt spid="2"/>
                                        </p:tgtEl>
                                        <p:attrNameLst>
                                          <p:attrName>ppt_w</p:attrName>
                                        </p:attrNameLst>
                                      </p:cBhvr>
                                      <p:tavLst>
                                        <p:tav tm="0" fmla="#ppt_w*sin(2.5*pi*$)">
                                          <p:val>
                                            <p:fltVal val="0"/>
                                          </p:val>
                                        </p:tav>
                                        <p:tav tm="100000">
                                          <p:val>
                                            <p:fltVal val="1"/>
                                          </p:val>
                                        </p:tav>
                                      </p:tavLst>
                                    </p:anim>
                                    <p:anim calcmode="lin" valueType="num">
                                      <p:cBhvr>
                                        <p:cTn id="15"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outVertical)">
                                      <p:cBhvr>
                                        <p:cTn id="20" dur="10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outVertical)">
                                      <p:cBhvr>
                                        <p:cTn id="25" dur="10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barn(outVertical)">
                                      <p:cBhvr>
                                        <p:cTn id="30" dur="1000"/>
                                        <p:tgtEl>
                                          <p:spTgt spid="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barn(outVertical)">
                                      <p:cBhvr>
                                        <p:cTn id="35" dur="1000"/>
                                        <p:tgtEl>
                                          <p:spTgt spid="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nodeType="clickEffect">
                                  <p:stCondLst>
                                    <p:cond delay="0"/>
                                  </p:stCondLst>
                                  <p:childTnLst>
                                    <p:set>
                                      <p:cBhvr>
                                        <p:cTn id="39" dur="1" fill="hold">
                                          <p:stCondLst>
                                            <p:cond delay="0"/>
                                          </p:stCondLst>
                                        </p:cTn>
                                        <p:tgtEl>
                                          <p:spTgt spid="7">
                                            <p:txEl>
                                              <p:pRg st="4" end="4"/>
                                            </p:txEl>
                                          </p:spTgt>
                                        </p:tgtEl>
                                        <p:attrNameLst>
                                          <p:attrName>style.visibility</p:attrName>
                                        </p:attrNameLst>
                                      </p:cBhvr>
                                      <p:to>
                                        <p:strVal val="visible"/>
                                      </p:to>
                                    </p:set>
                                    <p:animEffect transition="in" filter="barn(outVertical)">
                                      <p:cBhvr>
                                        <p:cTn id="40"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2" descr="Terrain HydroMax1"/>
          <p:cNvPicPr>
            <a:picLocks noChangeAspect="1" noChangeArrowheads="1"/>
          </p:cNvPicPr>
          <p:nvPr/>
        </p:nvPicPr>
        <p:blipFill>
          <a:blip r:embed="rId3" cstate="screen"/>
          <a:stretch>
            <a:fillRect/>
          </a:stretch>
        </p:blipFill>
        <p:spPr bwMode="auto">
          <a:xfrm>
            <a:off x="4039964" y="1844824"/>
            <a:ext cx="4162077" cy="4051300"/>
          </a:xfrm>
          <a:prstGeom prst="rect">
            <a:avLst/>
          </a:prstGeom>
          <a:noFill/>
          <a:ln w="28575">
            <a:solidFill>
              <a:srgbClr val="000000"/>
            </a:solidFill>
            <a:miter lim="800000"/>
            <a:headEnd/>
            <a:tailEnd/>
          </a:ln>
        </p:spPr>
      </p:pic>
      <p:sp>
        <p:nvSpPr>
          <p:cNvPr id="48133" name="Text Box 4"/>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48134" name="Text Box 5"/>
          <p:cNvSpPr txBox="1">
            <a:spLocks noChangeArrowheads="1"/>
          </p:cNvSpPr>
          <p:nvPr/>
        </p:nvSpPr>
        <p:spPr bwMode="blackWhite">
          <a:xfrm>
            <a:off x="1547664" y="980728"/>
            <a:ext cx="6336704" cy="615553"/>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dirty="0" smtClean="0">
                <a:solidFill>
                  <a:srgbClr val="0070C0"/>
                </a:solidFill>
                <a:latin typeface="Calibri" pitchFamily="34" charset="0"/>
                <a:cs typeface="Calibri" pitchFamily="34" charset="0"/>
              </a:rPr>
              <a:t>2” Roof Terrace Siphonic </a:t>
            </a:r>
            <a:r>
              <a:rPr lang="en-GB" sz="2800" dirty="0">
                <a:solidFill>
                  <a:srgbClr val="0070C0"/>
                </a:solidFill>
                <a:latin typeface="Calibri" pitchFamily="34" charset="0"/>
                <a:cs typeface="Calibri" pitchFamily="34" charset="0"/>
              </a:rPr>
              <a:t>Roof </a:t>
            </a:r>
            <a:r>
              <a:rPr lang="en-GB" sz="2800" dirty="0" smtClean="0">
                <a:solidFill>
                  <a:srgbClr val="0070C0"/>
                </a:solidFill>
                <a:latin typeface="Calibri" pitchFamily="34" charset="0"/>
                <a:cs typeface="Calibri" pitchFamily="34" charset="0"/>
              </a:rPr>
              <a:t>Drain</a:t>
            </a:r>
            <a:endParaRPr lang="en-US" sz="2800" dirty="0">
              <a:solidFill>
                <a:srgbClr val="0070C0"/>
              </a:solidFill>
              <a:latin typeface="Calibri" pitchFamily="34" charset="0"/>
              <a:cs typeface="Calibri" pitchFamily="34" charset="0"/>
            </a:endParaRPr>
          </a:p>
        </p:txBody>
      </p:sp>
      <p:sp>
        <p:nvSpPr>
          <p:cNvPr id="9" name="Rectangle 3"/>
          <p:cNvSpPr txBox="1">
            <a:spLocks noChangeArrowheads="1"/>
          </p:cNvSpPr>
          <p:nvPr/>
        </p:nvSpPr>
        <p:spPr bwMode="auto">
          <a:xfrm>
            <a:off x="395288" y="30163"/>
            <a:ext cx="8420100" cy="8366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sp>
        <p:nvSpPr>
          <p:cNvPr id="10" name="Text Box 5"/>
          <p:cNvSpPr txBox="1">
            <a:spLocks noChangeArrowheads="1"/>
          </p:cNvSpPr>
          <p:nvPr/>
        </p:nvSpPr>
        <p:spPr bwMode="blackWhite">
          <a:xfrm>
            <a:off x="323528" y="2132856"/>
            <a:ext cx="3419872" cy="2769989"/>
          </a:xfrm>
          <a:prstGeom prst="rect">
            <a:avLst/>
          </a:prstGeom>
          <a:noFill/>
          <a:ln w="19050" algn="ctr">
            <a:noFill/>
            <a:miter lim="800000"/>
            <a:headEnd/>
            <a:tailEnd/>
          </a:ln>
        </p:spPr>
        <p:txBody>
          <a:bodyPr wrap="square" lIns="162000" tIns="91440" rIns="162000" bIns="91440">
            <a:spAutoFit/>
          </a:bodyPr>
          <a:lstStyle/>
          <a:p>
            <a:pPr eaLnBrk="0" hangingPunct="0">
              <a:spcBef>
                <a:spcPts val="0"/>
              </a:spcBef>
            </a:pPr>
            <a:r>
              <a:rPr lang="en-GB" sz="2800" dirty="0" smtClean="0">
                <a:solidFill>
                  <a:srgbClr val="0070C0"/>
                </a:solidFill>
                <a:latin typeface="Calibri" pitchFamily="34" charset="0"/>
                <a:cs typeface="Calibri" pitchFamily="34" charset="0"/>
              </a:rPr>
              <a:t>Flow </a:t>
            </a:r>
            <a:r>
              <a:rPr lang="en-GB" sz="2800" dirty="0">
                <a:solidFill>
                  <a:srgbClr val="0070C0"/>
                </a:solidFill>
                <a:latin typeface="Calibri" pitchFamily="34" charset="0"/>
                <a:cs typeface="Calibri" pitchFamily="34" charset="0"/>
              </a:rPr>
              <a:t>Rate </a:t>
            </a:r>
          </a:p>
          <a:p>
            <a:pPr eaLnBrk="0" hangingPunct="0">
              <a:spcBef>
                <a:spcPts val="0"/>
              </a:spcBef>
            </a:pPr>
            <a:r>
              <a:rPr lang="en-GB" sz="2800" dirty="0">
                <a:solidFill>
                  <a:srgbClr val="0070C0"/>
                </a:solidFill>
                <a:latin typeface="Calibri" pitchFamily="34" charset="0"/>
                <a:cs typeface="Calibri" pitchFamily="34" charset="0"/>
              </a:rPr>
              <a:t>Min. = </a:t>
            </a:r>
            <a:r>
              <a:rPr lang="en-GB" sz="2800" dirty="0" smtClean="0">
                <a:solidFill>
                  <a:srgbClr val="0070C0"/>
                </a:solidFill>
                <a:latin typeface="Calibri" pitchFamily="34" charset="0"/>
                <a:cs typeface="Calibri" pitchFamily="34" charset="0"/>
              </a:rPr>
              <a:t>23 GPM</a:t>
            </a:r>
            <a:endParaRPr lang="en-GB" sz="2800" dirty="0">
              <a:solidFill>
                <a:srgbClr val="0070C0"/>
              </a:solidFill>
              <a:latin typeface="Calibri" pitchFamily="34" charset="0"/>
              <a:cs typeface="Calibri" pitchFamily="34" charset="0"/>
            </a:endParaRPr>
          </a:p>
          <a:p>
            <a:pPr eaLnBrk="0" hangingPunct="0">
              <a:spcBef>
                <a:spcPts val="0"/>
              </a:spcBef>
            </a:pPr>
            <a:endParaRPr lang="en-GB" sz="2800" dirty="0" smtClean="0">
              <a:solidFill>
                <a:srgbClr val="0070C0"/>
              </a:solidFill>
              <a:latin typeface="Calibri" pitchFamily="34" charset="0"/>
              <a:cs typeface="Calibri" pitchFamily="34" charset="0"/>
            </a:endParaRPr>
          </a:p>
          <a:p>
            <a:pPr eaLnBrk="0" hangingPunct="0">
              <a:spcBef>
                <a:spcPts val="0"/>
              </a:spcBef>
            </a:pPr>
            <a:r>
              <a:rPr lang="en-GB" sz="2800" dirty="0" smtClean="0">
                <a:solidFill>
                  <a:srgbClr val="0070C0"/>
                </a:solidFill>
                <a:latin typeface="Calibri" pitchFamily="34" charset="0"/>
                <a:cs typeface="Calibri" pitchFamily="34" charset="0"/>
              </a:rPr>
              <a:t>up </a:t>
            </a:r>
            <a:r>
              <a:rPr lang="en-GB" sz="2800" dirty="0">
                <a:solidFill>
                  <a:srgbClr val="0070C0"/>
                </a:solidFill>
                <a:latin typeface="Calibri" pitchFamily="34" charset="0"/>
                <a:cs typeface="Calibri" pitchFamily="34" charset="0"/>
              </a:rPr>
              <a:t>to </a:t>
            </a:r>
          </a:p>
          <a:p>
            <a:pPr eaLnBrk="0" hangingPunct="0">
              <a:spcBef>
                <a:spcPts val="0"/>
              </a:spcBef>
            </a:pPr>
            <a:endParaRPr lang="en-GB" sz="2800" dirty="0" smtClean="0">
              <a:solidFill>
                <a:srgbClr val="0070C0"/>
              </a:solidFill>
              <a:latin typeface="Calibri" pitchFamily="34" charset="0"/>
              <a:cs typeface="Calibri" pitchFamily="34" charset="0"/>
            </a:endParaRPr>
          </a:p>
          <a:p>
            <a:pPr eaLnBrk="0" hangingPunct="0">
              <a:spcBef>
                <a:spcPts val="0"/>
              </a:spcBef>
            </a:pPr>
            <a:r>
              <a:rPr lang="en-GB" sz="2800" dirty="0" smtClean="0">
                <a:solidFill>
                  <a:srgbClr val="0070C0"/>
                </a:solidFill>
                <a:latin typeface="Calibri" pitchFamily="34" charset="0"/>
                <a:cs typeface="Calibri" pitchFamily="34" charset="0"/>
              </a:rPr>
              <a:t>Max</a:t>
            </a:r>
            <a:r>
              <a:rPr lang="en-GB" sz="2800" dirty="0">
                <a:solidFill>
                  <a:srgbClr val="0070C0"/>
                </a:solidFill>
                <a:latin typeface="Calibri" pitchFamily="34" charset="0"/>
                <a:cs typeface="Calibri" pitchFamily="34" charset="0"/>
              </a:rPr>
              <a:t>. = </a:t>
            </a:r>
            <a:r>
              <a:rPr lang="en-GB" sz="2800" dirty="0" smtClean="0">
                <a:solidFill>
                  <a:srgbClr val="0070C0"/>
                </a:solidFill>
                <a:latin typeface="Calibri" pitchFamily="34" charset="0"/>
                <a:cs typeface="Calibri" pitchFamily="34" charset="0"/>
              </a:rPr>
              <a:t>190 GPM</a:t>
            </a:r>
            <a:endParaRPr lang="en-US" sz="2800" dirty="0">
              <a:solidFill>
                <a:srgbClr val="0070C0"/>
              </a:solidFill>
              <a:latin typeface="Calibri" pitchFamily="34" charset="0"/>
              <a:cs typeface="Calibri" pitchFamily="34" charset="0"/>
            </a:endParaRPr>
          </a:p>
        </p:txBody>
      </p:sp>
      <p:pic>
        <p:nvPicPr>
          <p:cNvPr id="1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Text Box 4"/>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48134" name="Text Box 5"/>
          <p:cNvSpPr txBox="1">
            <a:spLocks noChangeArrowheads="1"/>
          </p:cNvSpPr>
          <p:nvPr/>
        </p:nvSpPr>
        <p:spPr bwMode="blackWhite">
          <a:xfrm>
            <a:off x="6007184" y="2134221"/>
            <a:ext cx="2808204" cy="2123658"/>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b="1" dirty="0" smtClean="0">
                <a:solidFill>
                  <a:srgbClr val="0070C0"/>
                </a:solidFill>
                <a:latin typeface="Calibri" pitchFamily="34" charset="0"/>
                <a:cs typeface="Calibri" pitchFamily="34" charset="0"/>
              </a:rPr>
              <a:t>Low ‘K’ Factors = High Efficiency</a:t>
            </a:r>
          </a:p>
          <a:p>
            <a:pPr algn="ctr" eaLnBrk="0" hangingPunct="0">
              <a:spcBef>
                <a:spcPct val="50000"/>
              </a:spcBef>
            </a:pPr>
            <a:r>
              <a:rPr lang="en-GB" sz="2800" b="1" dirty="0" smtClean="0">
                <a:solidFill>
                  <a:srgbClr val="0070C0"/>
                </a:solidFill>
                <a:latin typeface="Calibri" pitchFamily="34" charset="0"/>
                <a:cs typeface="Calibri" pitchFamily="34" charset="0"/>
              </a:rPr>
              <a:t>&amp; Low Ponding Depths</a:t>
            </a:r>
            <a:endParaRPr lang="en-US" sz="2800" dirty="0">
              <a:solidFill>
                <a:srgbClr val="0070C0"/>
              </a:solidFill>
              <a:latin typeface="Calibri" pitchFamily="34" charset="0"/>
              <a:cs typeface="Calibri" pitchFamily="34" charset="0"/>
            </a:endParaRPr>
          </a:p>
        </p:txBody>
      </p:sp>
      <p:sp>
        <p:nvSpPr>
          <p:cNvPr id="9" name="Rectangle 3"/>
          <p:cNvSpPr txBox="1">
            <a:spLocks noChangeArrowheads="1"/>
          </p:cNvSpPr>
          <p:nvPr/>
        </p:nvSpPr>
        <p:spPr bwMode="auto">
          <a:xfrm>
            <a:off x="395288" y="30163"/>
            <a:ext cx="8420100" cy="590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31193119"/>
              </p:ext>
            </p:extLst>
          </p:nvPr>
        </p:nvGraphicFramePr>
        <p:xfrm>
          <a:off x="1835696" y="4797425"/>
          <a:ext cx="5148064" cy="1280160"/>
        </p:xfrm>
        <a:graphic>
          <a:graphicData uri="http://schemas.openxmlformats.org/drawingml/2006/table">
            <a:tbl>
              <a:tblPr/>
              <a:tblGrid>
                <a:gridCol w="1381263"/>
                <a:gridCol w="963485"/>
                <a:gridCol w="1313900"/>
                <a:gridCol w="1489416"/>
              </a:tblGrid>
              <a:tr h="0">
                <a:tc>
                  <a:txBody>
                    <a:bodyPr/>
                    <a:lstStyle/>
                    <a:p>
                      <a:pPr algn="ctr">
                        <a:spcAft>
                          <a:spcPts val="0"/>
                        </a:spcAft>
                      </a:pPr>
                      <a:r>
                        <a:rPr lang="en-US" sz="1400" dirty="0">
                          <a:latin typeface="Verdana"/>
                          <a:ea typeface="Times New Roman"/>
                          <a:cs typeface="Times New Roman"/>
                        </a:rPr>
                        <a:t>C.I. No-Hub Outlet</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K factor</a:t>
                      </a:r>
                      <a:endParaRPr lang="en-GB" sz="1000">
                        <a:latin typeface="Verdan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Minimum GPM Inflow</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Maximum GPM Inflow</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3”</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0.12</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23</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415</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0.08</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75</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750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5”</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120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1300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dirty="0">
                          <a:latin typeface="Verdana"/>
                          <a:ea typeface="Times New Roman"/>
                          <a:cs typeface="Times New Roman"/>
                        </a:rPr>
                        <a:t>6”</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160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1800</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xt Box 5"/>
          <p:cNvSpPr txBox="1">
            <a:spLocks noChangeArrowheads="1"/>
          </p:cNvSpPr>
          <p:nvPr/>
        </p:nvSpPr>
        <p:spPr bwMode="blackWhite">
          <a:xfrm>
            <a:off x="175337" y="548680"/>
            <a:ext cx="8964488" cy="1046440"/>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b="1" dirty="0" smtClean="0">
                <a:solidFill>
                  <a:srgbClr val="0070C0"/>
                </a:solidFill>
                <a:latin typeface="Calibri" pitchFamily="34" charset="0"/>
                <a:cs typeface="Calibri" pitchFamily="34" charset="0"/>
              </a:rPr>
              <a:t>3”, 4”, 5” and 6” Siphonic </a:t>
            </a:r>
            <a:r>
              <a:rPr lang="en-GB" sz="2800" b="1" dirty="0">
                <a:solidFill>
                  <a:srgbClr val="0070C0"/>
                </a:solidFill>
                <a:latin typeface="Calibri" pitchFamily="34" charset="0"/>
                <a:cs typeface="Calibri" pitchFamily="34" charset="0"/>
              </a:rPr>
              <a:t>Roof </a:t>
            </a:r>
            <a:r>
              <a:rPr lang="en-GB" sz="2800" b="1" dirty="0" smtClean="0">
                <a:solidFill>
                  <a:srgbClr val="0070C0"/>
                </a:solidFill>
                <a:latin typeface="Calibri" pitchFamily="34" charset="0"/>
                <a:cs typeface="Calibri" pitchFamily="34" charset="0"/>
              </a:rPr>
              <a:t>Primary Drain</a:t>
            </a:r>
            <a:r>
              <a:rPr lang="en-GB" sz="2800" dirty="0" smtClean="0">
                <a:solidFill>
                  <a:srgbClr val="0070C0"/>
                </a:solidFill>
                <a:latin typeface="Calibri" pitchFamily="34" charset="0"/>
                <a:cs typeface="Calibri" pitchFamily="34" charset="0"/>
              </a:rPr>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Our drains have all been tested to ASME A112.6.9:2005</a:t>
            </a:r>
            <a:endParaRPr lang="en-US" sz="2800" dirty="0">
              <a:solidFill>
                <a:srgbClr val="0070C0"/>
              </a:solidFill>
              <a:latin typeface="Calibri" pitchFamily="34" charset="0"/>
              <a:cs typeface="Calibri" pitchFamily="34" charset="0"/>
            </a:endParaRPr>
          </a:p>
        </p:txBody>
      </p:sp>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4850" name="Picture 2" descr="H:\Sales &amp; Marketing\US Presentation\Mifab\Parts Drawings\Renderings\MH-30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536"/>
          <a:stretch/>
        </p:blipFill>
        <p:spPr bwMode="auto">
          <a:xfrm>
            <a:off x="142010" y="1683882"/>
            <a:ext cx="5701328" cy="30243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848665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2" descr="H:\Sales &amp; Marketing\US Presentation\Mifab\Parts Drawings\Renderings\MH-3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82" t="1" r="10193" b="-8182"/>
          <a:stretch/>
        </p:blipFill>
        <p:spPr bwMode="auto">
          <a:xfrm>
            <a:off x="77638" y="1595118"/>
            <a:ext cx="4568408" cy="3202305"/>
          </a:xfrm>
          <a:prstGeom prst="rect">
            <a:avLst/>
          </a:prstGeom>
          <a:noFill/>
          <a:extLst>
            <a:ext uri="{909E8E84-426E-40dd-AFC4-6F175D3DCCD1}">
              <a14:hiddenFill xmlns:a14="http://schemas.microsoft.com/office/drawing/2010/main" xmlns="">
                <a:solidFill>
                  <a:srgbClr val="FFFFFF"/>
                </a:solidFill>
              </a14:hiddenFill>
            </a:ext>
          </a:extLst>
        </p:spPr>
      </p:pic>
      <p:sp>
        <p:nvSpPr>
          <p:cNvPr id="48133" name="Text Box 4"/>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US" sz="1800" b="0"/>
          </a:p>
        </p:txBody>
      </p:sp>
      <p:sp>
        <p:nvSpPr>
          <p:cNvPr id="48134" name="Text Box 5"/>
          <p:cNvSpPr txBox="1">
            <a:spLocks noChangeArrowheads="1"/>
          </p:cNvSpPr>
          <p:nvPr/>
        </p:nvSpPr>
        <p:spPr bwMode="blackWhite">
          <a:xfrm>
            <a:off x="3465011" y="2204864"/>
            <a:ext cx="5652120" cy="2339102"/>
          </a:xfrm>
          <a:prstGeom prst="rect">
            <a:avLst/>
          </a:prstGeom>
          <a:noFill/>
          <a:ln w="19050" algn="ctr">
            <a:noFill/>
            <a:miter lim="800000"/>
            <a:headEnd/>
            <a:tailEnd/>
          </a:ln>
        </p:spPr>
        <p:txBody>
          <a:bodyPr wrap="square" lIns="162000" tIns="91440" rIns="162000" bIns="91440">
            <a:spAutoFit/>
          </a:bodyPr>
          <a:lstStyle/>
          <a:p>
            <a:pPr algn="ctr" eaLnBrk="0" hangingPunct="0">
              <a:spcBef>
                <a:spcPts val="0"/>
              </a:spcBef>
            </a:pPr>
            <a:r>
              <a:rPr lang="en-GB" sz="2800" b="1" dirty="0" smtClean="0">
                <a:solidFill>
                  <a:srgbClr val="0070C0"/>
                </a:solidFill>
                <a:latin typeface="Calibri" pitchFamily="34" charset="0"/>
                <a:cs typeface="Calibri" pitchFamily="34" charset="0"/>
              </a:rPr>
              <a:t>Low ‘K’ Factors = High Efficiency</a:t>
            </a:r>
          </a:p>
          <a:p>
            <a:pPr algn="ctr" eaLnBrk="0" hangingPunct="0">
              <a:spcBef>
                <a:spcPts val="0"/>
              </a:spcBef>
            </a:pPr>
            <a:r>
              <a:rPr lang="en-GB" sz="2800" b="1" dirty="0" smtClean="0">
                <a:solidFill>
                  <a:srgbClr val="0070C0"/>
                </a:solidFill>
                <a:latin typeface="Calibri" pitchFamily="34" charset="0"/>
                <a:cs typeface="Calibri" pitchFamily="34" charset="0"/>
              </a:rPr>
              <a:t>&amp; Low Ponding Depths</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Comes with 2” Dam </a:t>
            </a:r>
            <a:br>
              <a:rPr lang="en-GB" sz="28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(you can add 1” increments to dam)</a:t>
            </a:r>
            <a:endParaRPr lang="en-US" sz="2800" dirty="0">
              <a:solidFill>
                <a:srgbClr val="0070C0"/>
              </a:solidFill>
              <a:latin typeface="Calibri" pitchFamily="34" charset="0"/>
              <a:cs typeface="Calibri" pitchFamily="34" charset="0"/>
            </a:endParaRPr>
          </a:p>
        </p:txBody>
      </p:sp>
      <p:sp>
        <p:nvSpPr>
          <p:cNvPr id="9" name="Rectangle 3"/>
          <p:cNvSpPr txBox="1">
            <a:spLocks noChangeArrowheads="1"/>
          </p:cNvSpPr>
          <p:nvPr/>
        </p:nvSpPr>
        <p:spPr bwMode="auto">
          <a:xfrm>
            <a:off x="395288" y="30163"/>
            <a:ext cx="8420100" cy="590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350576637"/>
              </p:ext>
            </p:extLst>
          </p:nvPr>
        </p:nvGraphicFramePr>
        <p:xfrm>
          <a:off x="1835696" y="4797425"/>
          <a:ext cx="5148064" cy="1280160"/>
        </p:xfrm>
        <a:graphic>
          <a:graphicData uri="http://schemas.openxmlformats.org/drawingml/2006/table">
            <a:tbl>
              <a:tblPr/>
              <a:tblGrid>
                <a:gridCol w="1381263"/>
                <a:gridCol w="963485"/>
                <a:gridCol w="1313900"/>
                <a:gridCol w="1489416"/>
              </a:tblGrid>
              <a:tr h="0">
                <a:tc>
                  <a:txBody>
                    <a:bodyPr/>
                    <a:lstStyle/>
                    <a:p>
                      <a:pPr algn="ctr">
                        <a:spcAft>
                          <a:spcPts val="0"/>
                        </a:spcAft>
                      </a:pPr>
                      <a:r>
                        <a:rPr lang="en-US" sz="1400" dirty="0">
                          <a:latin typeface="Verdana"/>
                          <a:ea typeface="Times New Roman"/>
                          <a:cs typeface="Times New Roman"/>
                        </a:rPr>
                        <a:t>C.I. No-Hub Outlet</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K factor</a:t>
                      </a:r>
                      <a:endParaRPr lang="en-GB" sz="1000">
                        <a:latin typeface="Verdana"/>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Minimum GPM Inflow</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Maximum GPM Inflow</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3”</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0.12</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23</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415</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0.08</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75</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750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a:latin typeface="Verdana"/>
                          <a:ea typeface="Times New Roman"/>
                          <a:cs typeface="Times New Roman"/>
                        </a:rPr>
                        <a:t>5”</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120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1300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n-US" sz="1400" dirty="0">
                          <a:latin typeface="Verdana"/>
                          <a:ea typeface="Times New Roman"/>
                          <a:cs typeface="Times New Roman"/>
                        </a:rPr>
                        <a:t>6”</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0.04</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a:latin typeface="Verdana"/>
                          <a:ea typeface="Times New Roman"/>
                          <a:cs typeface="Times New Roman"/>
                        </a:rPr>
                        <a:t>160</a:t>
                      </a:r>
                      <a:endParaRPr lang="en-GB" sz="100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dirty="0">
                          <a:latin typeface="Verdana"/>
                          <a:ea typeface="Times New Roman"/>
                          <a:cs typeface="Times New Roman"/>
                        </a:rPr>
                        <a:t>1800</a:t>
                      </a:r>
                      <a:endParaRPr lang="en-GB" sz="1000" dirty="0">
                        <a:latin typeface="Verdana"/>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 name="Text Box 5"/>
          <p:cNvSpPr txBox="1">
            <a:spLocks noChangeArrowheads="1"/>
          </p:cNvSpPr>
          <p:nvPr/>
        </p:nvSpPr>
        <p:spPr bwMode="blackWhite">
          <a:xfrm>
            <a:off x="175337" y="548680"/>
            <a:ext cx="8964488" cy="1046440"/>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b="1" dirty="0" smtClean="0">
                <a:solidFill>
                  <a:srgbClr val="0070C0"/>
                </a:solidFill>
                <a:latin typeface="Calibri" pitchFamily="34" charset="0"/>
                <a:cs typeface="Calibri" pitchFamily="34" charset="0"/>
              </a:rPr>
              <a:t>3”, 4”, 5” and 6” Siphonic </a:t>
            </a:r>
            <a:r>
              <a:rPr lang="en-GB" sz="2800" b="1" dirty="0">
                <a:solidFill>
                  <a:srgbClr val="0070C0"/>
                </a:solidFill>
                <a:latin typeface="Calibri" pitchFamily="34" charset="0"/>
                <a:cs typeface="Calibri" pitchFamily="34" charset="0"/>
              </a:rPr>
              <a:t>Roof </a:t>
            </a:r>
            <a:r>
              <a:rPr lang="en-GB" sz="2800" b="1" dirty="0" smtClean="0">
                <a:solidFill>
                  <a:srgbClr val="0070C0"/>
                </a:solidFill>
                <a:latin typeface="Calibri" pitchFamily="34" charset="0"/>
                <a:cs typeface="Calibri" pitchFamily="34" charset="0"/>
              </a:rPr>
              <a:t>Overflow Drain</a:t>
            </a:r>
            <a:r>
              <a:rPr lang="en-GB" sz="2800" dirty="0" smtClean="0">
                <a:solidFill>
                  <a:srgbClr val="0070C0"/>
                </a:solidFill>
                <a:latin typeface="Calibri" pitchFamily="34" charset="0"/>
                <a:cs typeface="Calibri" pitchFamily="34" charset="0"/>
              </a:rPr>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Our drains have all been tested to ASME A112.6.9:2005</a:t>
            </a:r>
            <a:endParaRPr lang="en-US" sz="2800" dirty="0">
              <a:solidFill>
                <a:srgbClr val="0070C0"/>
              </a:solidFill>
              <a:latin typeface="Calibri" pitchFamily="34" charset="0"/>
              <a:cs typeface="Calibri" pitchFamily="34" charset="0"/>
            </a:endParaRP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4389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ext Box 5"/>
          <p:cNvSpPr txBox="1">
            <a:spLocks noChangeArrowheads="1"/>
          </p:cNvSpPr>
          <p:nvPr/>
        </p:nvSpPr>
        <p:spPr bwMode="blackWhite">
          <a:xfrm>
            <a:off x="179512" y="764704"/>
            <a:ext cx="8964488" cy="1477328"/>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b="1" dirty="0" smtClean="0">
                <a:solidFill>
                  <a:srgbClr val="0070C0"/>
                </a:solidFill>
                <a:latin typeface="Calibri" pitchFamily="34" charset="0"/>
                <a:cs typeface="Calibri" pitchFamily="34" charset="0"/>
              </a:rPr>
              <a:t>3”, 4”, 5” and 6” Drain Accessories</a:t>
            </a:r>
            <a:r>
              <a:rPr lang="en-GB" sz="2800" dirty="0" smtClean="0">
                <a:solidFill>
                  <a:srgbClr val="0070C0"/>
                </a:solidFill>
                <a:latin typeface="Calibri" pitchFamily="34" charset="0"/>
                <a:cs typeface="Calibri" pitchFamily="34" charset="0"/>
              </a:rPr>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Leafguards, Debris Guards, Underdeck Clamps and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Bearing Pans are available for all drains.</a:t>
            </a:r>
            <a:endParaRPr lang="en-US" sz="2800" dirty="0">
              <a:solidFill>
                <a:srgbClr val="0070C0"/>
              </a:solidFill>
              <a:latin typeface="Calibri" pitchFamily="34" charset="0"/>
              <a:cs typeface="Calibri" pitchFamily="34" charset="0"/>
            </a:endParaRPr>
          </a:p>
        </p:txBody>
      </p:sp>
      <p:sp>
        <p:nvSpPr>
          <p:cNvPr id="9" name="Rectangle 3"/>
          <p:cNvSpPr txBox="1">
            <a:spLocks noChangeArrowheads="1"/>
          </p:cNvSpPr>
          <p:nvPr/>
        </p:nvSpPr>
        <p:spPr bwMode="auto">
          <a:xfrm>
            <a:off x="395288" y="30163"/>
            <a:ext cx="8420100" cy="590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sp>
        <p:nvSpPr>
          <p:cNvPr id="12" name="Text Box 5"/>
          <p:cNvSpPr txBox="1">
            <a:spLocks noChangeArrowheads="1"/>
          </p:cNvSpPr>
          <p:nvPr/>
        </p:nvSpPr>
        <p:spPr bwMode="blackWhite">
          <a:xfrm>
            <a:off x="1737677" y="5445224"/>
            <a:ext cx="5328592" cy="615553"/>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2800" b="1" dirty="0" smtClean="0">
                <a:solidFill>
                  <a:srgbClr val="0070C0"/>
                </a:solidFill>
                <a:latin typeface="Calibri" pitchFamily="34" charset="0"/>
                <a:cs typeface="Calibri" pitchFamily="34" charset="0"/>
              </a:rPr>
              <a:t>Drain shown with Debris Guard</a:t>
            </a:r>
            <a:endParaRPr lang="en-US" sz="2800" dirty="0">
              <a:solidFill>
                <a:srgbClr val="0070C0"/>
              </a:solidFill>
              <a:latin typeface="Calibri" pitchFamily="34" charset="0"/>
              <a:cs typeface="Calibri" pitchFamily="34" charset="0"/>
            </a:endParaRPr>
          </a:p>
        </p:txBody>
      </p:sp>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36898" name="Picture 2" descr="H:\Sales &amp; Marketing\US Presentation\Mifab\Parts Drawings\Renderings\MH-300-D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401" r="15884" b="-2849"/>
          <a:stretch/>
        </p:blipFill>
        <p:spPr bwMode="auto">
          <a:xfrm>
            <a:off x="2123728" y="2242031"/>
            <a:ext cx="4291898" cy="33564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2"/>
          <p:cNvSpPr>
            <a:spLocks noGrp="1" noChangeArrowheads="1"/>
          </p:cNvSpPr>
          <p:nvPr>
            <p:ph idx="1"/>
          </p:nvPr>
        </p:nvSpPr>
        <p:spPr>
          <a:xfrm>
            <a:off x="395536" y="1916832"/>
            <a:ext cx="8382000" cy="3386311"/>
          </a:xfrm>
        </p:spPr>
        <p:txBody>
          <a:bodyPr/>
          <a:lstStyle/>
          <a:p>
            <a:pPr algn="ctr" eaLnBrk="1" hangingPunct="1">
              <a:lnSpc>
                <a:spcPct val="90000"/>
              </a:lnSpc>
              <a:buFont typeface="Wingdings" pitchFamily="2" charset="2"/>
              <a:buNone/>
            </a:pPr>
            <a:r>
              <a:rPr lang="en-GB" b="1" dirty="0" smtClean="0"/>
              <a:t>	</a:t>
            </a:r>
            <a:r>
              <a:rPr lang="en-GB" b="1" dirty="0" smtClean="0">
                <a:solidFill>
                  <a:srgbClr val="0070C0"/>
                </a:solidFill>
                <a:latin typeface="Calibri" pitchFamily="34" charset="0"/>
                <a:cs typeface="Calibri" pitchFamily="34" charset="0"/>
              </a:rPr>
              <a:t>Mifab HydroMax™</a:t>
            </a:r>
            <a:r>
              <a:rPr lang="en-GB" dirty="0" smtClean="0">
                <a:solidFill>
                  <a:srgbClr val="0070C0"/>
                </a:solidFill>
                <a:latin typeface="Calibri" pitchFamily="34" charset="0"/>
                <a:cs typeface="Calibri" pitchFamily="34" charset="0"/>
              </a:rPr>
              <a:t> is an Engineered Solution which provides many Technical Benefits</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algn="ctr" eaLnBrk="1" hangingPunct="1">
              <a:lnSpc>
                <a:spcPct val="90000"/>
              </a:lnSpc>
              <a:buFont typeface="Wingdings" pitchFamily="2" charset="2"/>
              <a:buNone/>
            </a:pPr>
            <a:r>
              <a:rPr lang="en-GB" b="1" dirty="0" smtClean="0">
                <a:solidFill>
                  <a:srgbClr val="0070C0"/>
                </a:solidFill>
                <a:latin typeface="Calibri" pitchFamily="34" charset="0"/>
                <a:cs typeface="Calibri" pitchFamily="34" charset="0"/>
              </a:rPr>
              <a:t>Mifab HydroMax™</a:t>
            </a:r>
            <a:r>
              <a:rPr lang="en-GB" dirty="0" smtClean="0">
                <a:solidFill>
                  <a:srgbClr val="0070C0"/>
                </a:solidFill>
                <a:latin typeface="Calibri" pitchFamily="34" charset="0"/>
                <a:cs typeface="Calibri" pitchFamily="34" charset="0"/>
              </a:rPr>
              <a:t> offers </a:t>
            </a:r>
            <a:r>
              <a:rPr lang="en-GB" b="1" dirty="0" smtClean="0">
                <a:solidFill>
                  <a:srgbClr val="0070C0"/>
                </a:solidFill>
                <a:latin typeface="Calibri" pitchFamily="34" charset="0"/>
                <a:cs typeface="Calibri" pitchFamily="34" charset="0"/>
              </a:rPr>
              <a:t>cost savings</a:t>
            </a:r>
            <a:r>
              <a:rPr lang="en-GB" dirty="0" smtClean="0">
                <a:solidFill>
                  <a:srgbClr val="0070C0"/>
                </a:solidFill>
                <a:latin typeface="Calibri" pitchFamily="34" charset="0"/>
                <a:cs typeface="Calibri" pitchFamily="34" charset="0"/>
              </a:rPr>
              <a:t/>
            </a:r>
            <a:br>
              <a:rPr lang="en-GB" dirty="0" smtClean="0">
                <a:solidFill>
                  <a:srgbClr val="0070C0"/>
                </a:solidFill>
                <a:latin typeface="Calibri" pitchFamily="34" charset="0"/>
                <a:cs typeface="Calibri" pitchFamily="34" charset="0"/>
              </a:rPr>
            </a:br>
            <a:r>
              <a:rPr lang="en-GB" dirty="0" smtClean="0">
                <a:solidFill>
                  <a:srgbClr val="0070C0"/>
                </a:solidFill>
                <a:latin typeface="Calibri" pitchFamily="34" charset="0"/>
                <a:cs typeface="Calibri" pitchFamily="34" charset="0"/>
              </a:rPr>
              <a:t>ranging from</a:t>
            </a:r>
          </a:p>
          <a:p>
            <a:pPr algn="ctr" eaLnBrk="1" hangingPunct="1">
              <a:lnSpc>
                <a:spcPct val="90000"/>
              </a:lnSpc>
              <a:buFont typeface="Wingdings" pitchFamily="2" charset="2"/>
              <a:buNone/>
            </a:pPr>
            <a:r>
              <a:rPr lang="en-GB" sz="2800" b="1" dirty="0" smtClean="0">
                <a:solidFill>
                  <a:srgbClr val="FF3300"/>
                </a:solidFill>
                <a:latin typeface="Calibri" pitchFamily="34" charset="0"/>
                <a:cs typeface="Calibri" pitchFamily="34" charset="0"/>
              </a:rPr>
              <a:t>25% to 45%!</a:t>
            </a:r>
          </a:p>
          <a:p>
            <a:pPr eaLnBrk="1" hangingPunct="1">
              <a:lnSpc>
                <a:spcPct val="90000"/>
              </a:lnSpc>
              <a:buFont typeface="Wingdings" pitchFamily="2" charset="2"/>
              <a:buNone/>
            </a:pPr>
            <a:endParaRPr lang="en-US" dirty="0" smtClean="0">
              <a:solidFill>
                <a:schemeClr val="accent2"/>
              </a:solidFill>
            </a:endParaRPr>
          </a:p>
        </p:txBody>
      </p:sp>
      <p:sp>
        <p:nvSpPr>
          <p:cNvPr id="18436" name="Rectangle 4"/>
          <p:cNvSpPr>
            <a:spLocks noChangeArrowheads="1"/>
          </p:cNvSpPr>
          <p:nvPr/>
        </p:nvSpPr>
        <p:spPr bwMode="auto">
          <a:xfrm>
            <a:off x="395536" y="404664"/>
            <a:ext cx="8382000" cy="1085850"/>
          </a:xfrm>
          <a:prstGeom prst="rect">
            <a:avLst/>
          </a:prstGeom>
          <a:noFill/>
          <a:ln w="9525">
            <a:noFill/>
            <a:miter lim="800000"/>
            <a:headEnd/>
            <a:tailEnd/>
          </a:ln>
        </p:spPr>
        <p:txBody>
          <a:bodyPr/>
          <a:lstStyle/>
          <a:p>
            <a:pPr marL="342900" indent="-342900" algn="ctr">
              <a:lnSpc>
                <a:spcPct val="90000"/>
              </a:lnSpc>
              <a:spcBef>
                <a:spcPct val="75000"/>
              </a:spcBef>
              <a:buSzPct val="65000"/>
              <a:buFont typeface="Wingdings" pitchFamily="2" charset="2"/>
              <a:buNone/>
            </a:pPr>
            <a:r>
              <a:rPr lang="en-GB" b="0" dirty="0">
                <a:solidFill>
                  <a:schemeClr val="accent2"/>
                </a:solidFill>
                <a:latin typeface="Verdana" pitchFamily="34" charset="0"/>
              </a:rPr>
              <a:t>	</a:t>
            </a:r>
            <a:r>
              <a:rPr lang="en-GB" sz="4000" b="1" dirty="0">
                <a:solidFill>
                  <a:srgbClr val="0070C0"/>
                </a:solidFill>
                <a:latin typeface="Calibri" pitchFamily="34" charset="0"/>
                <a:cs typeface="Calibri" pitchFamily="34" charset="0"/>
              </a:rPr>
              <a:t>Why use </a:t>
            </a:r>
            <a:r>
              <a:rPr lang="en-GB" sz="4000" b="1" dirty="0" smtClean="0">
                <a:solidFill>
                  <a:srgbClr val="0070C0"/>
                </a:solidFill>
                <a:latin typeface="Calibri" pitchFamily="34" charset="0"/>
                <a:cs typeface="Calibri" pitchFamily="34" charset="0"/>
              </a:rPr>
              <a:t>Mifab HydroMax™ </a:t>
            </a:r>
            <a:r>
              <a:rPr lang="en-GB" sz="4000" b="1" dirty="0">
                <a:solidFill>
                  <a:srgbClr val="0070C0"/>
                </a:solidFill>
                <a:latin typeface="Calibri" pitchFamily="34" charset="0"/>
                <a:cs typeface="Calibri" pitchFamily="34" charset="0"/>
              </a:rPr>
              <a:t>Siphonic Roof Drainage?</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61218">
                                            <p:txEl>
                                              <p:pRg st="0" end="0"/>
                                            </p:txEl>
                                          </p:spTgt>
                                        </p:tgtEl>
                                        <p:attrNameLst>
                                          <p:attrName>style.visibility</p:attrName>
                                        </p:attrNameLst>
                                      </p:cBhvr>
                                      <p:to>
                                        <p:strVal val="visible"/>
                                      </p:to>
                                    </p:set>
                                    <p:animEffect transition="in" filter="blinds(horizontal)">
                                      <p:cBhvr>
                                        <p:cTn id="7" dur="500"/>
                                        <p:tgtEl>
                                          <p:spTgt spid="11612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61218">
                                            <p:txEl>
                                              <p:pRg st="1" end="1"/>
                                            </p:txEl>
                                          </p:spTgt>
                                        </p:tgtEl>
                                        <p:attrNameLst>
                                          <p:attrName>style.visibility</p:attrName>
                                        </p:attrNameLst>
                                      </p:cBhvr>
                                      <p:to>
                                        <p:strVal val="visible"/>
                                      </p:to>
                                    </p:set>
                                    <p:animEffect transition="in" filter="blinds(horizontal)">
                                      <p:cBhvr>
                                        <p:cTn id="12" dur="500"/>
                                        <p:tgtEl>
                                          <p:spTgt spid="1161218">
                                            <p:txEl>
                                              <p:pRg st="1" end="1"/>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161218">
                                            <p:txEl>
                                              <p:pRg st="2" end="2"/>
                                            </p:txEl>
                                          </p:spTgt>
                                        </p:tgtEl>
                                        <p:attrNameLst>
                                          <p:attrName>style.visibility</p:attrName>
                                        </p:attrNameLst>
                                      </p:cBhvr>
                                      <p:to>
                                        <p:strVal val="visible"/>
                                      </p:to>
                                    </p:set>
                                    <p:animEffect transition="in" filter="blinds(horizontal)">
                                      <p:cBhvr>
                                        <p:cTn id="15" dur="500"/>
                                        <p:tgtEl>
                                          <p:spTgt spid="1161218">
                                            <p:txEl>
                                              <p:pRg st="2" end="2"/>
                                            </p:txEl>
                                          </p:spTgt>
                                        </p:tgtEl>
                                      </p:cBhvr>
                                    </p:animEffect>
                                  </p:childTnLst>
                                </p:cTn>
                              </p:par>
                            </p:childTnLst>
                          </p:cTn>
                        </p:par>
                        <p:par>
                          <p:cTn id="16" fill="hold">
                            <p:stCondLst>
                              <p:cond delay="500"/>
                            </p:stCondLst>
                            <p:childTnLst>
                              <p:par>
                                <p:cTn id="17" presetID="6" presetClass="emph" presetSubtype="0" fill="hold" nodeType="afterEffect">
                                  <p:stCondLst>
                                    <p:cond delay="1500"/>
                                  </p:stCondLst>
                                  <p:childTnLst>
                                    <p:animScale>
                                      <p:cBhvr>
                                        <p:cTn id="18" dur="1000" fill="hold"/>
                                        <p:tgtEl>
                                          <p:spTgt spid="1161218">
                                            <p:txEl>
                                              <p:pRg st="2" end="2"/>
                                            </p:txEl>
                                          </p:spTgt>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blackWhite">
          <a:xfrm>
            <a:off x="18240" y="0"/>
            <a:ext cx="9125760" cy="1169551"/>
          </a:xfrm>
          <a:prstGeom prst="rect">
            <a:avLst/>
          </a:prstGeom>
          <a:noFill/>
          <a:ln w="19050" algn="ctr">
            <a:noFill/>
            <a:miter lim="800000"/>
            <a:headEnd/>
            <a:tailEnd/>
          </a:ln>
        </p:spPr>
        <p:txBody>
          <a:bodyPr wrap="square" lIns="162000" tIns="91440" rIns="162000" bIns="91440">
            <a:spAutoFit/>
          </a:bodyPr>
          <a:lstStyle/>
          <a:p>
            <a:pPr algn="ctr" eaLnBrk="0" hangingPunct="0">
              <a:spcBef>
                <a:spcPct val="50000"/>
              </a:spcBef>
            </a:pPr>
            <a:r>
              <a:rPr lang="en-GB" sz="3200" b="1" dirty="0" smtClean="0">
                <a:solidFill>
                  <a:srgbClr val="0070C0"/>
                </a:solidFill>
                <a:latin typeface="Calibri" pitchFamily="34" charset="0"/>
                <a:cs typeface="Calibri" pitchFamily="34" charset="0"/>
              </a:rPr>
              <a:t>Siphonic Roof Drains can be combined </a:t>
            </a:r>
            <a:br>
              <a:rPr lang="en-GB" sz="3200" b="1" dirty="0" smtClean="0">
                <a:solidFill>
                  <a:srgbClr val="0070C0"/>
                </a:solidFill>
                <a:latin typeface="Calibri" pitchFamily="34" charset="0"/>
                <a:cs typeface="Calibri" pitchFamily="34" charset="0"/>
              </a:rPr>
            </a:br>
            <a:r>
              <a:rPr lang="en-GB" sz="3200" b="1" dirty="0" smtClean="0">
                <a:solidFill>
                  <a:srgbClr val="0070C0"/>
                </a:solidFill>
                <a:latin typeface="Calibri" pitchFamily="34" charset="0"/>
                <a:cs typeface="Calibri" pitchFamily="34" charset="0"/>
              </a:rPr>
              <a:t>with Trench Drains</a:t>
            </a:r>
            <a:endParaRPr lang="en-US" sz="3200" dirty="0">
              <a:solidFill>
                <a:srgbClr val="0070C0"/>
              </a:solidFill>
              <a:latin typeface="Calibri" pitchFamily="34" charset="0"/>
              <a:cs typeface="Calibri" pitchFamily="34" charset="0"/>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87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4784"/>
            <a:ext cx="5848350" cy="39528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287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700808"/>
            <a:ext cx="2646977" cy="28803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327494615"/>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395288" y="30163"/>
            <a:ext cx="8420100" cy="590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sp>
        <p:nvSpPr>
          <p:cNvPr id="10" name="Text Box 5"/>
          <p:cNvSpPr txBox="1">
            <a:spLocks noChangeArrowheads="1"/>
          </p:cNvSpPr>
          <p:nvPr/>
        </p:nvSpPr>
        <p:spPr bwMode="blackWhite">
          <a:xfrm>
            <a:off x="107504" y="650440"/>
            <a:ext cx="8928992" cy="923330"/>
          </a:xfrm>
          <a:prstGeom prst="rect">
            <a:avLst/>
          </a:prstGeom>
          <a:noFill/>
          <a:ln w="19050" algn="ctr">
            <a:noFill/>
            <a:miter lim="800000"/>
            <a:headEnd/>
            <a:tailEnd/>
          </a:ln>
        </p:spPr>
        <p:txBody>
          <a:bodyPr wrap="square" lIns="162000" tIns="91440" rIns="162000" bIns="91440">
            <a:spAutoFit/>
          </a:bodyPr>
          <a:lstStyle/>
          <a:p>
            <a:pPr algn="ctr" eaLnBrk="0" hangingPunct="0">
              <a:spcBef>
                <a:spcPts val="0"/>
              </a:spcBef>
            </a:pPr>
            <a:r>
              <a:rPr lang="en-GB" sz="2400" b="1" dirty="0" smtClean="0">
                <a:solidFill>
                  <a:srgbClr val="0070C0"/>
                </a:solidFill>
                <a:latin typeface="Calibri" pitchFamily="34" charset="0"/>
                <a:cs typeface="Calibri" pitchFamily="34" charset="0"/>
              </a:rPr>
              <a:t>3” and 4” Drains are available as Podium Deck Drains</a:t>
            </a:r>
          </a:p>
          <a:p>
            <a:pPr algn="ctr" eaLnBrk="0" hangingPunct="0">
              <a:spcBef>
                <a:spcPts val="0"/>
              </a:spcBef>
            </a:pPr>
            <a:r>
              <a:rPr lang="en-GB" sz="2400" b="1" dirty="0" smtClean="0">
                <a:solidFill>
                  <a:srgbClr val="0070C0"/>
                </a:solidFill>
                <a:latin typeface="Calibri" pitchFamily="34" charset="0"/>
                <a:cs typeface="Calibri" pitchFamily="34" charset="0"/>
              </a:rPr>
              <a:t>Using cast iron frame and grates to house the Siphonic Roof Drain</a:t>
            </a:r>
            <a:endParaRPr lang="en-US" sz="2400" dirty="0">
              <a:solidFill>
                <a:srgbClr val="0070C0"/>
              </a:solidFill>
              <a:latin typeface="Calibri" pitchFamily="34" charset="0"/>
              <a:cs typeface="Calibri" pitchFamily="34" charset="0"/>
            </a:endParaRPr>
          </a:p>
        </p:txBody>
      </p:sp>
      <p:pic>
        <p:nvPicPr>
          <p:cNvPr id="316418" name="Picture 2" descr="C:\Users\B_Ross\Pictures\Photos for new website\Products\Car Park Drai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696" y="1574514"/>
            <a:ext cx="5292233" cy="450736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32249709"/>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042" t="1" r="14322" b="9878"/>
          <a:stretch/>
        </p:blipFill>
        <p:spPr bwMode="auto">
          <a:xfrm>
            <a:off x="4722124" y="0"/>
            <a:ext cx="4421875" cy="62406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3"/>
          <p:cNvSpPr txBox="1">
            <a:spLocks noChangeArrowheads="1"/>
          </p:cNvSpPr>
          <p:nvPr/>
        </p:nvSpPr>
        <p:spPr bwMode="auto">
          <a:xfrm>
            <a:off x="512074" y="59915"/>
            <a:ext cx="8420100" cy="590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Siphonic Products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sp>
        <p:nvSpPr>
          <p:cNvPr id="10" name="Text Box 5"/>
          <p:cNvSpPr txBox="1">
            <a:spLocks noChangeArrowheads="1"/>
          </p:cNvSpPr>
          <p:nvPr/>
        </p:nvSpPr>
        <p:spPr bwMode="blackWhite">
          <a:xfrm>
            <a:off x="179512" y="2204864"/>
            <a:ext cx="4932039" cy="1723549"/>
          </a:xfrm>
          <a:prstGeom prst="rect">
            <a:avLst/>
          </a:prstGeom>
          <a:noFill/>
          <a:ln w="19050" algn="ctr">
            <a:noFill/>
            <a:miter lim="800000"/>
            <a:headEnd/>
            <a:tailEnd/>
          </a:ln>
        </p:spPr>
        <p:txBody>
          <a:bodyPr wrap="square" lIns="162000" tIns="91440" rIns="162000" bIns="91440">
            <a:spAutoFit/>
          </a:bodyPr>
          <a:lstStyle/>
          <a:p>
            <a:pPr algn="ctr" eaLnBrk="0" hangingPunct="0">
              <a:spcBef>
                <a:spcPts val="0"/>
              </a:spcBef>
            </a:pPr>
            <a:r>
              <a:rPr lang="en-GB" sz="2400" b="1" dirty="0" smtClean="0">
                <a:solidFill>
                  <a:srgbClr val="0070C0"/>
                </a:solidFill>
                <a:latin typeface="Calibri" pitchFamily="34" charset="0"/>
                <a:cs typeface="Calibri" pitchFamily="34" charset="0"/>
              </a:rPr>
              <a:t>Drains are available as </a:t>
            </a:r>
            <a:br>
              <a:rPr lang="en-GB" sz="2400" b="1" dirty="0" smtClean="0">
                <a:solidFill>
                  <a:srgbClr val="0070C0"/>
                </a:solidFill>
                <a:latin typeface="Calibri" pitchFamily="34" charset="0"/>
                <a:cs typeface="Calibri" pitchFamily="34" charset="0"/>
              </a:rPr>
            </a:br>
            <a:r>
              <a:rPr lang="en-GB" sz="2800" b="1" dirty="0" smtClean="0">
                <a:solidFill>
                  <a:srgbClr val="0070C0"/>
                </a:solidFill>
                <a:latin typeface="Calibri" pitchFamily="34" charset="0"/>
                <a:cs typeface="Calibri" pitchFamily="34" charset="0"/>
              </a:rPr>
              <a:t>Parking Garage Drains</a:t>
            </a:r>
            <a:endParaRPr lang="en-GB" sz="2400" b="1" dirty="0" smtClean="0">
              <a:solidFill>
                <a:srgbClr val="0070C0"/>
              </a:solidFill>
              <a:latin typeface="Calibri" pitchFamily="34" charset="0"/>
              <a:cs typeface="Calibri" pitchFamily="34" charset="0"/>
            </a:endParaRPr>
          </a:p>
          <a:p>
            <a:pPr algn="ctr" eaLnBrk="0" hangingPunct="0">
              <a:spcBef>
                <a:spcPts val="0"/>
              </a:spcBef>
            </a:pPr>
            <a:r>
              <a:rPr lang="en-GB" sz="2400" b="1" dirty="0" smtClean="0">
                <a:solidFill>
                  <a:srgbClr val="0070C0"/>
                </a:solidFill>
                <a:latin typeface="Calibri" pitchFamily="34" charset="0"/>
                <a:cs typeface="Calibri" pitchFamily="34" charset="0"/>
              </a:rPr>
              <a:t>Using cast iron frame and grates to house the Siphonic Roof Drain</a:t>
            </a:r>
            <a:endParaRPr lang="en-US" sz="2400" dirty="0">
              <a:solidFill>
                <a:srgbClr val="0070C0"/>
              </a:solidFill>
              <a:latin typeface="Calibri" pitchFamily="34" charset="0"/>
              <a:cs typeface="Calibri" pitchFamily="34" charset="0"/>
            </a:endParaRPr>
          </a:p>
        </p:txBody>
      </p:sp>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50660125"/>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3"/>
          <p:cNvSpPr>
            <a:spLocks noGrp="1" noChangeArrowheads="1"/>
          </p:cNvSpPr>
          <p:nvPr>
            <p:ph idx="1"/>
          </p:nvPr>
        </p:nvSpPr>
        <p:spPr>
          <a:xfrm>
            <a:off x="107504" y="1268760"/>
            <a:ext cx="8884096" cy="4032448"/>
          </a:xfrm>
        </p:spPr>
        <p:txBody>
          <a:bodyPr>
            <a:normAutofit fontScale="85000" lnSpcReduction="20000"/>
          </a:bodyPr>
          <a:lstStyle/>
          <a:p>
            <a:pPr marL="0" indent="-457200" eaLnBrk="1" hangingPunct="1">
              <a:spcBef>
                <a:spcPts val="0"/>
              </a:spcBef>
              <a:spcAft>
                <a:spcPts val="1800"/>
              </a:spcAft>
            </a:pPr>
            <a:r>
              <a:rPr lang="en-GB" sz="3600" dirty="0" smtClean="0">
                <a:solidFill>
                  <a:srgbClr val="0070C0"/>
                </a:solidFill>
                <a:latin typeface="Calibri" pitchFamily="34" charset="0"/>
                <a:cs typeface="Calibri" pitchFamily="34" charset="0"/>
              </a:rPr>
              <a:t>High Performance </a:t>
            </a:r>
            <a:endParaRPr lang="en-GB" sz="3600" dirty="0">
              <a:solidFill>
                <a:srgbClr val="0070C0"/>
              </a:solidFill>
              <a:latin typeface="Calibri" pitchFamily="34" charset="0"/>
              <a:cs typeface="Calibri" pitchFamily="34" charset="0"/>
            </a:endParaRPr>
          </a:p>
          <a:p>
            <a:pPr marL="0" indent="-457200" eaLnBrk="1" hangingPunct="1">
              <a:spcBef>
                <a:spcPts val="0"/>
              </a:spcBef>
              <a:spcAft>
                <a:spcPts val="1800"/>
              </a:spcAft>
              <a:tabLst>
                <a:tab pos="446088" algn="l"/>
              </a:tabLst>
            </a:pPr>
            <a:r>
              <a:rPr lang="en-GB" sz="3600" dirty="0" smtClean="0">
                <a:solidFill>
                  <a:srgbClr val="0070C0"/>
                </a:solidFill>
                <a:latin typeface="Calibri" pitchFamily="34" charset="0"/>
                <a:cs typeface="Calibri" pitchFamily="34" charset="0"/>
              </a:rPr>
              <a:t>Best K factors of any drains = highest efficiency </a:t>
            </a:r>
          </a:p>
          <a:p>
            <a:pPr marL="0" indent="-457200" eaLnBrk="1" hangingPunct="1">
              <a:spcBef>
                <a:spcPts val="0"/>
              </a:spcBef>
              <a:spcAft>
                <a:spcPts val="1800"/>
              </a:spcAft>
              <a:tabLst>
                <a:tab pos="446088" algn="l"/>
              </a:tabLst>
            </a:pPr>
            <a:r>
              <a:rPr lang="en-GB" sz="3600" dirty="0" smtClean="0">
                <a:solidFill>
                  <a:srgbClr val="0070C0"/>
                </a:solidFill>
                <a:latin typeface="Calibri" pitchFamily="34" charset="0"/>
                <a:cs typeface="Calibri" pitchFamily="34" charset="0"/>
              </a:rPr>
              <a:t>Lowest ponding on the market</a:t>
            </a:r>
          </a:p>
          <a:p>
            <a:pPr marL="0" indent="-457200" eaLnBrk="1" hangingPunct="1">
              <a:spcBef>
                <a:spcPts val="0"/>
              </a:spcBef>
              <a:spcAft>
                <a:spcPts val="1800"/>
              </a:spcAft>
            </a:pPr>
            <a:r>
              <a:rPr lang="en-GB" sz="3600" dirty="0" smtClean="0">
                <a:solidFill>
                  <a:srgbClr val="0070C0"/>
                </a:solidFill>
                <a:latin typeface="Calibri" pitchFamily="34" charset="0"/>
                <a:cs typeface="Calibri" pitchFamily="34" charset="0"/>
              </a:rPr>
              <a:t>Versatile and Compatible with any Roof</a:t>
            </a:r>
          </a:p>
          <a:p>
            <a:pPr indent="-457200" eaLnBrk="1" hangingPunct="1">
              <a:spcBef>
                <a:spcPts val="0"/>
              </a:spcBef>
              <a:spcAft>
                <a:spcPts val="1800"/>
              </a:spcAft>
            </a:pPr>
            <a:r>
              <a:rPr lang="en-GB" sz="3600" dirty="0" smtClean="0">
                <a:solidFill>
                  <a:srgbClr val="0070C0"/>
                </a:solidFill>
                <a:latin typeface="Calibri" pitchFamily="34" charset="0"/>
                <a:cs typeface="Calibri" pitchFamily="34" charset="0"/>
              </a:rPr>
              <a:t>Anti Tamper Fastening of one-piece Inducer</a:t>
            </a:r>
          </a:p>
          <a:p>
            <a:pPr indent="-457200" eaLnBrk="1" hangingPunct="1">
              <a:spcBef>
                <a:spcPts val="0"/>
              </a:spcBef>
              <a:spcAft>
                <a:spcPts val="1800"/>
              </a:spcAft>
            </a:pPr>
            <a:r>
              <a:rPr lang="en-GB" sz="3600" dirty="0" smtClean="0">
                <a:solidFill>
                  <a:srgbClr val="0070C0"/>
                </a:solidFill>
                <a:latin typeface="Calibri" pitchFamily="34" charset="0"/>
                <a:cs typeface="Calibri" pitchFamily="34" charset="0"/>
              </a:rPr>
              <a:t>Proven track record of Low Maintenance </a:t>
            </a:r>
            <a:br>
              <a:rPr lang="en-GB" sz="3600" dirty="0" smtClean="0">
                <a:solidFill>
                  <a:srgbClr val="0070C0"/>
                </a:solidFill>
                <a:latin typeface="Calibri" pitchFamily="34" charset="0"/>
                <a:cs typeface="Calibri" pitchFamily="34" charset="0"/>
              </a:rPr>
            </a:br>
            <a:r>
              <a:rPr lang="en-GB" sz="3600" dirty="0" smtClean="0">
                <a:solidFill>
                  <a:srgbClr val="0070C0"/>
                </a:solidFill>
                <a:latin typeface="Calibri" pitchFamily="34" charset="0"/>
                <a:cs typeface="Calibri" pitchFamily="34" charset="0"/>
              </a:rPr>
              <a:t> (800 WalMart stores at June 2014)</a:t>
            </a:r>
            <a:endParaRPr lang="en-US" dirty="0" smtClean="0">
              <a:solidFill>
                <a:srgbClr val="0070C0"/>
              </a:solidFill>
              <a:latin typeface="Calibri" pitchFamily="34" charset="0"/>
              <a:cs typeface="Calibri" pitchFamily="34" charset="0"/>
            </a:endParaRPr>
          </a:p>
        </p:txBody>
      </p:sp>
      <p:sp>
        <p:nvSpPr>
          <p:cNvPr id="7" name="Rectangle 3"/>
          <p:cNvSpPr txBox="1">
            <a:spLocks noChangeArrowheads="1"/>
          </p:cNvSpPr>
          <p:nvPr/>
        </p:nvSpPr>
        <p:spPr bwMode="auto">
          <a:xfrm>
            <a:off x="0" y="30163"/>
            <a:ext cx="9144000" cy="8366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rPr>
              <a:t>Mifab HydroMax Siphonic Drain Benefits</a:t>
            </a:r>
            <a:endParaRPr kumimoji="0" lang="en-US" sz="4000" b="0" i="0" u="none" strike="noStrike" kern="0" cap="none" spc="0" normalizeH="0" baseline="0" noProof="0" dirty="0" smtClean="0">
              <a:ln>
                <a:noFill/>
              </a:ln>
              <a:solidFill>
                <a:srgbClr val="0070C0"/>
              </a:solidFill>
              <a:effectLst/>
              <a:uLnTx/>
              <a:uFillTx/>
              <a:latin typeface="Calibri" pitchFamily="34" charset="0"/>
              <a:ea typeface="+mn-ea"/>
              <a:cs typeface="Calibri" pitchFamily="34" charset="0"/>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30163"/>
            <a:ext cx="9144000" cy="590525"/>
          </a:xfrm>
        </p:spPr>
        <p:txBody>
          <a:bodyPr>
            <a:normAutofit fontScale="90000"/>
          </a:bodyPr>
          <a:lstStyle/>
          <a:p>
            <a:r>
              <a:rPr lang="en-GB" sz="3800" dirty="0" smtClean="0">
                <a:solidFill>
                  <a:srgbClr val="0070C0"/>
                </a:solidFill>
                <a:latin typeface="Calibri" pitchFamily="34" charset="0"/>
                <a:ea typeface="+mn-ea"/>
                <a:cs typeface="Calibri" pitchFamily="34" charset="0"/>
              </a:rPr>
              <a:t>Siphonic Drainage Analytical Design Program</a:t>
            </a:r>
            <a:endParaRPr lang="en-US" sz="3800" dirty="0" smtClean="0">
              <a:solidFill>
                <a:srgbClr val="0070C0"/>
              </a:solidFill>
              <a:latin typeface="Calibri" pitchFamily="34" charset="0"/>
              <a:ea typeface="+mn-ea"/>
              <a:cs typeface="Calibri" pitchFamily="34" charset="0"/>
            </a:endParaRPr>
          </a:p>
        </p:txBody>
      </p:sp>
      <p:sp>
        <p:nvSpPr>
          <p:cNvPr id="257026" name="Rectangle 2"/>
          <p:cNvSpPr>
            <a:spLocks noGrp="1" noChangeArrowheads="1"/>
          </p:cNvSpPr>
          <p:nvPr>
            <p:ph type="body" sz="half" idx="1"/>
          </p:nvPr>
        </p:nvSpPr>
        <p:spPr>
          <a:xfrm>
            <a:off x="0" y="836712"/>
            <a:ext cx="9144000" cy="5229225"/>
          </a:xfrm>
        </p:spPr>
        <p:txBody>
          <a:bodyPr>
            <a:normAutofit lnSpcReduction="10000"/>
          </a:bodyPr>
          <a:lstStyle/>
          <a:p>
            <a:pPr marL="533400" indent="-533400" algn="ctr" eaLnBrk="1" hangingPunct="1">
              <a:lnSpc>
                <a:spcPct val="90000"/>
              </a:lnSpc>
              <a:buFontTx/>
              <a:buNone/>
            </a:pPr>
            <a:r>
              <a:rPr lang="en-GB" sz="2800" b="1" dirty="0" smtClean="0">
                <a:solidFill>
                  <a:srgbClr val="0070C0"/>
                </a:solidFill>
                <a:latin typeface="Calibri" pitchFamily="34" charset="0"/>
                <a:cs typeface="Calibri" pitchFamily="34" charset="0"/>
              </a:rPr>
              <a:t>Mifab HydroTechnic</a:t>
            </a:r>
          </a:p>
          <a:p>
            <a:pPr marL="533400" indent="-533400" algn="ctr" eaLnBrk="1" hangingPunct="1">
              <a:lnSpc>
                <a:spcPct val="90000"/>
              </a:lnSpc>
              <a:buFontTx/>
              <a:buNone/>
            </a:pPr>
            <a:r>
              <a:rPr lang="en-GB" sz="2800" dirty="0" smtClean="0">
                <a:solidFill>
                  <a:srgbClr val="0070C0"/>
                </a:solidFill>
                <a:latin typeface="Calibri" pitchFamily="34" charset="0"/>
                <a:cs typeface="Calibri" pitchFamily="34" charset="0"/>
              </a:rPr>
              <a:t>Analytical Design Software Program</a:t>
            </a:r>
          </a:p>
          <a:p>
            <a:pPr marL="533400" indent="-533400" eaLnBrk="1" hangingPunct="1">
              <a:lnSpc>
                <a:spcPct val="90000"/>
              </a:lnSpc>
              <a:buFontTx/>
              <a:buNone/>
            </a:pPr>
            <a:endParaRPr lang="en-GB" sz="1600" dirty="0" smtClean="0">
              <a:solidFill>
                <a:srgbClr val="0070C0"/>
              </a:solidFill>
              <a:latin typeface="Calibri" pitchFamily="34" charset="0"/>
              <a:cs typeface="Calibri" pitchFamily="34" charset="0"/>
            </a:endParaRPr>
          </a:p>
          <a:p>
            <a:pPr marL="533400" indent="-533400" eaLnBrk="1" hangingPunct="1">
              <a:lnSpc>
                <a:spcPct val="90000"/>
              </a:lnSpc>
            </a:pPr>
            <a:r>
              <a:rPr lang="en-GB" sz="2600" dirty="0" smtClean="0">
                <a:solidFill>
                  <a:srgbClr val="0070C0"/>
                </a:solidFill>
                <a:latin typeface="Calibri" pitchFamily="34" charset="0"/>
                <a:cs typeface="Calibri" pitchFamily="34" charset="0"/>
              </a:rPr>
              <a:t>Internet hosted software application</a:t>
            </a:r>
          </a:p>
          <a:p>
            <a:pPr marL="914400" lvl="1" indent="-457200" eaLnBrk="1" hangingPunct="1">
              <a:lnSpc>
                <a:spcPct val="90000"/>
              </a:lnSpc>
            </a:pPr>
            <a:r>
              <a:rPr lang="en-GB" sz="2600" dirty="0" smtClean="0">
                <a:solidFill>
                  <a:srgbClr val="0070C0"/>
                </a:solidFill>
                <a:latin typeface="Calibri" pitchFamily="34" charset="0"/>
                <a:cs typeface="Calibri" pitchFamily="34" charset="0"/>
              </a:rPr>
              <a:t>Always the most up-to-date version</a:t>
            </a:r>
          </a:p>
          <a:p>
            <a:pPr marL="914400" lvl="1" indent="-457200" eaLnBrk="1" hangingPunct="1">
              <a:lnSpc>
                <a:spcPct val="90000"/>
              </a:lnSpc>
            </a:pPr>
            <a:r>
              <a:rPr lang="en-GB" sz="2600" dirty="0" smtClean="0">
                <a:solidFill>
                  <a:srgbClr val="0070C0"/>
                </a:solidFill>
                <a:latin typeface="Calibri" pitchFamily="34" charset="0"/>
                <a:cs typeface="Calibri" pitchFamily="34" charset="0"/>
              </a:rPr>
              <a:t>Accessible from any computer / location</a:t>
            </a:r>
          </a:p>
          <a:p>
            <a:pPr marL="914400" lvl="1" indent="-457200" eaLnBrk="1" hangingPunct="1">
              <a:lnSpc>
                <a:spcPct val="90000"/>
              </a:lnSpc>
            </a:pPr>
            <a:r>
              <a:rPr lang="en-GB" sz="2600" dirty="0" smtClean="0">
                <a:solidFill>
                  <a:srgbClr val="0070C0"/>
                </a:solidFill>
                <a:latin typeface="Calibri" pitchFamily="34" charset="0"/>
                <a:cs typeface="Calibri" pitchFamily="34" charset="0"/>
              </a:rPr>
              <a:t>Allows Mifab HydroMax™ Design Assistance</a:t>
            </a:r>
          </a:p>
          <a:p>
            <a:pPr marL="914400" lvl="1" indent="-457200" eaLnBrk="1" hangingPunct="1">
              <a:lnSpc>
                <a:spcPct val="90000"/>
              </a:lnSpc>
              <a:buFontTx/>
              <a:buNone/>
            </a:pPr>
            <a:endParaRPr lang="en-GB" sz="2600" dirty="0" smtClean="0">
              <a:solidFill>
                <a:srgbClr val="0070C0"/>
              </a:solidFill>
              <a:latin typeface="Calibri" pitchFamily="34" charset="0"/>
              <a:cs typeface="Calibri" pitchFamily="34" charset="0"/>
            </a:endParaRPr>
          </a:p>
          <a:p>
            <a:pPr marL="533400" indent="-533400" eaLnBrk="1" hangingPunct="1">
              <a:lnSpc>
                <a:spcPct val="90000"/>
              </a:lnSpc>
            </a:pPr>
            <a:r>
              <a:rPr lang="en-GB" sz="2600" dirty="0" smtClean="0">
                <a:solidFill>
                  <a:srgbClr val="0070C0"/>
                </a:solidFill>
                <a:latin typeface="Calibri" pitchFamily="34" charset="0"/>
                <a:cs typeface="Calibri" pitchFamily="34" charset="0"/>
              </a:rPr>
              <a:t>Design calculations in Full Compliance with </a:t>
            </a:r>
          </a:p>
          <a:p>
            <a:pPr marL="533400" indent="-533400" eaLnBrk="1" hangingPunct="1">
              <a:lnSpc>
                <a:spcPct val="90000"/>
              </a:lnSpc>
              <a:buFontTx/>
              <a:buNone/>
            </a:pPr>
            <a:r>
              <a:rPr lang="en-GB" sz="2600" dirty="0" smtClean="0">
                <a:solidFill>
                  <a:srgbClr val="0070C0"/>
                </a:solidFill>
                <a:latin typeface="Calibri" pitchFamily="34" charset="0"/>
                <a:cs typeface="Calibri" pitchFamily="34" charset="0"/>
              </a:rPr>
              <a:t>	ASPE Siphonic Drainage Design Standard ASPE/ANSI 45:2013</a:t>
            </a:r>
          </a:p>
          <a:p>
            <a:pPr marL="533400" indent="-533400" eaLnBrk="1" hangingPunct="1">
              <a:lnSpc>
                <a:spcPct val="90000"/>
              </a:lnSpc>
              <a:buFontTx/>
              <a:buNone/>
            </a:pPr>
            <a:endParaRPr lang="en-GB" sz="2600" dirty="0" smtClean="0">
              <a:solidFill>
                <a:srgbClr val="0070C0"/>
              </a:solidFill>
              <a:latin typeface="Calibri" pitchFamily="34" charset="0"/>
              <a:cs typeface="Calibri" pitchFamily="34" charset="0"/>
            </a:endParaRPr>
          </a:p>
          <a:p>
            <a:pPr marL="533400" indent="-533400">
              <a:lnSpc>
                <a:spcPct val="90000"/>
              </a:lnSpc>
            </a:pPr>
            <a:r>
              <a:rPr lang="en-GB" sz="2600" dirty="0" smtClean="0">
                <a:solidFill>
                  <a:srgbClr val="0070C0"/>
                </a:solidFill>
                <a:latin typeface="Calibri" pitchFamily="34" charset="0"/>
                <a:cs typeface="Calibri" pitchFamily="34" charset="0"/>
              </a:rPr>
              <a:t>Accurate Calculations </a:t>
            </a:r>
            <a:br>
              <a:rPr lang="en-GB" sz="2600" dirty="0" smtClean="0">
                <a:solidFill>
                  <a:srgbClr val="0070C0"/>
                </a:solidFill>
                <a:latin typeface="Calibri" pitchFamily="34" charset="0"/>
                <a:cs typeface="Calibri" pitchFamily="34" charset="0"/>
              </a:rPr>
            </a:br>
            <a:r>
              <a:rPr lang="en-GB" sz="2600" dirty="0" smtClean="0">
                <a:solidFill>
                  <a:srgbClr val="0070C0"/>
                </a:solidFill>
                <a:latin typeface="Calibri" pitchFamily="34" charset="0"/>
                <a:cs typeface="Calibri" pitchFamily="34" charset="0"/>
              </a:rPr>
              <a:t>(</a:t>
            </a:r>
            <a:r>
              <a:rPr lang="en-GB" sz="2600" dirty="0">
                <a:solidFill>
                  <a:srgbClr val="0070C0"/>
                </a:solidFill>
                <a:latin typeface="Calibri" pitchFamily="34" charset="0"/>
                <a:cs typeface="Calibri" pitchFamily="34" charset="0"/>
              </a:rPr>
              <a:t>in US Customary and SI Units as </a:t>
            </a:r>
            <a:r>
              <a:rPr lang="en-GB" sz="2600" dirty="0" smtClean="0">
                <a:solidFill>
                  <a:srgbClr val="0070C0"/>
                </a:solidFill>
                <a:latin typeface="Calibri" pitchFamily="34" charset="0"/>
                <a:cs typeface="Calibri" pitchFamily="34" charset="0"/>
              </a:rPr>
              <a:t>required for GSA projects)</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7026">
                                            <p:txEl>
                                              <p:pRg st="8" end="8"/>
                                            </p:txEl>
                                          </p:spTgt>
                                        </p:tgtEl>
                                        <p:attrNameLst>
                                          <p:attrName>style.visibility</p:attrName>
                                        </p:attrNameLst>
                                      </p:cBhvr>
                                      <p:to>
                                        <p:strVal val="visible"/>
                                      </p:to>
                                    </p:set>
                                    <p:anim calcmode="lin" valueType="num">
                                      <p:cBhvr additive="base">
                                        <p:cTn id="7" dur="500" fill="hold"/>
                                        <p:tgtEl>
                                          <p:spTgt spid="25702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7026">
                                            <p:txEl>
                                              <p:pRg st="8" end="8"/>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7026">
                                            <p:txEl>
                                              <p:pRg st="9" end="9"/>
                                            </p:txEl>
                                          </p:spTgt>
                                        </p:tgtEl>
                                        <p:attrNameLst>
                                          <p:attrName>style.visibility</p:attrName>
                                        </p:attrNameLst>
                                      </p:cBhvr>
                                      <p:to>
                                        <p:strVal val="visible"/>
                                      </p:to>
                                    </p:set>
                                    <p:anim calcmode="lin" valueType="num">
                                      <p:cBhvr additive="base">
                                        <p:cTn id="11" dur="500" fill="hold"/>
                                        <p:tgtEl>
                                          <p:spTgt spid="257026">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702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257026">
                                            <p:txEl>
                                              <p:pRg st="11" end="11"/>
                                            </p:txEl>
                                          </p:spTgt>
                                        </p:tgtEl>
                                        <p:attrNameLst>
                                          <p:attrName>style.visibility</p:attrName>
                                        </p:attrNameLst>
                                      </p:cBhvr>
                                      <p:to>
                                        <p:strVal val="visible"/>
                                      </p:to>
                                    </p:set>
                                    <p:anim calcmode="lin" valueType="num">
                                      <p:cBhvr additive="base">
                                        <p:cTn id="17" dur="500" fill="hold"/>
                                        <p:tgtEl>
                                          <p:spTgt spid="257026">
                                            <p:txEl>
                                              <p:pRg st="11" end="1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257026">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p:cNvSpPr>
            <a:spLocks noGrp="1" noChangeArrowheads="1"/>
          </p:cNvSpPr>
          <p:nvPr>
            <p:ph type="body" sz="half" idx="1"/>
          </p:nvPr>
        </p:nvSpPr>
        <p:spPr>
          <a:xfrm>
            <a:off x="0" y="332656"/>
            <a:ext cx="8893175" cy="5229225"/>
          </a:xfrm>
        </p:spPr>
        <p:txBody>
          <a:bodyPr>
            <a:normAutofit fontScale="92500" lnSpcReduction="10000"/>
          </a:bodyPr>
          <a:lstStyle/>
          <a:p>
            <a:pPr marL="533400" indent="-533400" algn="ctr">
              <a:lnSpc>
                <a:spcPct val="90000"/>
              </a:lnSpc>
              <a:buNone/>
            </a:pPr>
            <a:r>
              <a:rPr lang="en-GB" sz="2800" b="1" dirty="0" smtClean="0">
                <a:solidFill>
                  <a:srgbClr val="0070C0"/>
                </a:solidFill>
                <a:latin typeface="Calibri" pitchFamily="34" charset="0"/>
                <a:cs typeface="Calibri" pitchFamily="34" charset="0"/>
              </a:rPr>
              <a:t>Mifab HydroTechnic</a:t>
            </a:r>
          </a:p>
          <a:p>
            <a:pPr marL="533400" indent="-533400" algn="ctr" eaLnBrk="1" hangingPunct="1">
              <a:lnSpc>
                <a:spcPct val="90000"/>
              </a:lnSpc>
              <a:buFontTx/>
              <a:buNone/>
            </a:pPr>
            <a:r>
              <a:rPr lang="en-GB" sz="2800" dirty="0" smtClean="0">
                <a:solidFill>
                  <a:srgbClr val="0070C0"/>
                </a:solidFill>
                <a:latin typeface="Calibri" pitchFamily="34" charset="0"/>
                <a:cs typeface="Calibri" pitchFamily="34" charset="0"/>
              </a:rPr>
              <a:t> Analytical Design Program</a:t>
            </a:r>
          </a:p>
          <a:p>
            <a:pPr marL="533400" indent="-533400" eaLnBrk="1" hangingPunct="1">
              <a:lnSpc>
                <a:spcPct val="90000"/>
              </a:lnSpc>
              <a:buFontTx/>
              <a:buNone/>
            </a:pPr>
            <a:endParaRPr lang="en-GB" sz="2000" dirty="0" smtClean="0">
              <a:solidFill>
                <a:srgbClr val="0070C0"/>
              </a:solidFill>
              <a:latin typeface="Calibri" pitchFamily="34" charset="0"/>
              <a:cs typeface="Calibri" pitchFamily="34" charset="0"/>
            </a:endParaRPr>
          </a:p>
          <a:p>
            <a:pPr marL="533400" indent="-533400" algn="ctr" eaLnBrk="1" hangingPunct="1">
              <a:lnSpc>
                <a:spcPct val="90000"/>
              </a:lnSpc>
              <a:buFontTx/>
              <a:buNone/>
            </a:pPr>
            <a:r>
              <a:rPr lang="en-GB" sz="2800" dirty="0" smtClean="0">
                <a:solidFill>
                  <a:srgbClr val="0070C0"/>
                </a:solidFill>
                <a:latin typeface="Calibri" pitchFamily="34" charset="0"/>
                <a:cs typeface="Calibri" pitchFamily="34" charset="0"/>
              </a:rPr>
              <a:t>Design Choices Include a Variety of</a:t>
            </a:r>
          </a:p>
          <a:p>
            <a:pPr marL="533400" indent="-533400" algn="ctr" eaLnBrk="1" hangingPunct="1">
              <a:lnSpc>
                <a:spcPct val="90000"/>
              </a:lnSpc>
              <a:buFontTx/>
              <a:buNone/>
            </a:pPr>
            <a:r>
              <a:rPr lang="en-GB" sz="2800" dirty="0" smtClean="0">
                <a:solidFill>
                  <a:srgbClr val="0070C0"/>
                </a:solidFill>
                <a:latin typeface="Calibri" pitchFamily="34" charset="0"/>
                <a:cs typeface="Calibri" pitchFamily="34" charset="0"/>
              </a:rPr>
              <a:t>Non-Proprietary Piping Systems</a:t>
            </a:r>
          </a:p>
          <a:p>
            <a:pPr marL="533400" indent="-533400" algn="ctr" eaLnBrk="1" hangingPunct="1">
              <a:lnSpc>
                <a:spcPct val="90000"/>
              </a:lnSpc>
              <a:buFontTx/>
              <a:buNone/>
            </a:pPr>
            <a:endParaRPr lang="en-GB" sz="1400" dirty="0" smtClean="0">
              <a:solidFill>
                <a:srgbClr val="0070C0"/>
              </a:solidFill>
              <a:latin typeface="Calibri" pitchFamily="34" charset="0"/>
              <a:cs typeface="Calibri" pitchFamily="34" charset="0"/>
            </a:endParaRPr>
          </a:p>
          <a:p>
            <a:pPr marL="914400" lvl="1" indent="-457200">
              <a:lnSpc>
                <a:spcPct val="90000"/>
              </a:lnSpc>
            </a:pPr>
            <a:r>
              <a:rPr lang="en-GB" dirty="0" smtClean="0">
                <a:solidFill>
                  <a:srgbClr val="0070C0"/>
                </a:solidFill>
                <a:latin typeface="Calibri" pitchFamily="34" charset="0"/>
                <a:cs typeface="Calibri" pitchFamily="34" charset="0"/>
              </a:rPr>
              <a:t>HDPE </a:t>
            </a:r>
            <a:br>
              <a:rPr lang="en-GB" dirty="0" smtClean="0">
                <a:solidFill>
                  <a:srgbClr val="0070C0"/>
                </a:solidFill>
                <a:latin typeface="Calibri" pitchFamily="34" charset="0"/>
                <a:cs typeface="Calibri" pitchFamily="34" charset="0"/>
              </a:rPr>
            </a:br>
            <a:r>
              <a:rPr lang="en-GB" dirty="0" smtClean="0">
                <a:solidFill>
                  <a:srgbClr val="0070C0"/>
                </a:solidFill>
                <a:latin typeface="Calibri" pitchFamily="34" charset="0"/>
                <a:cs typeface="Calibri" pitchFamily="34" charset="0"/>
              </a:rPr>
              <a:t>(this pipe system is the material of choice for most markets  - it provides excellent design solution with huge range of diameters and exceptional performance with fully welded joint system)</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marL="914400" lvl="1" indent="-457200">
              <a:lnSpc>
                <a:spcPct val="90000"/>
              </a:lnSpc>
            </a:pPr>
            <a:r>
              <a:rPr lang="en-GB" dirty="0" smtClean="0">
                <a:solidFill>
                  <a:srgbClr val="0070C0"/>
                </a:solidFill>
                <a:latin typeface="Calibri" pitchFamily="34" charset="0"/>
                <a:ea typeface="+mn-ea"/>
                <a:cs typeface="Calibri" pitchFamily="34" charset="0"/>
              </a:rPr>
              <a:t>Schedule </a:t>
            </a:r>
            <a:r>
              <a:rPr lang="en-GB" dirty="0">
                <a:solidFill>
                  <a:srgbClr val="0070C0"/>
                </a:solidFill>
                <a:latin typeface="Calibri" pitchFamily="34" charset="0"/>
                <a:ea typeface="+mn-ea"/>
                <a:cs typeface="Calibri" pitchFamily="34" charset="0"/>
              </a:rPr>
              <a:t>40 </a:t>
            </a:r>
            <a:r>
              <a:rPr lang="en-GB" dirty="0" smtClean="0">
                <a:solidFill>
                  <a:srgbClr val="0070C0"/>
                </a:solidFill>
                <a:latin typeface="Calibri" pitchFamily="34" charset="0"/>
                <a:ea typeface="+mn-ea"/>
                <a:cs typeface="Calibri" pitchFamily="34" charset="0"/>
              </a:rPr>
              <a:t>PVC (must be </a:t>
            </a:r>
            <a:r>
              <a:rPr lang="en-GB" dirty="0" smtClean="0">
                <a:solidFill>
                  <a:srgbClr val="0070C0"/>
                </a:solidFill>
                <a:latin typeface="Calibri" pitchFamily="34" charset="0"/>
                <a:cs typeface="Calibri" pitchFamily="34" charset="0"/>
              </a:rPr>
              <a:t>Solid </a:t>
            </a:r>
            <a:r>
              <a:rPr lang="en-GB" dirty="0">
                <a:solidFill>
                  <a:srgbClr val="0070C0"/>
                </a:solidFill>
                <a:latin typeface="Calibri" pitchFamily="34" charset="0"/>
                <a:cs typeface="Calibri" pitchFamily="34" charset="0"/>
              </a:rPr>
              <a:t>Wall </a:t>
            </a:r>
            <a:r>
              <a:rPr lang="en-GB" dirty="0" smtClean="0">
                <a:solidFill>
                  <a:srgbClr val="0070C0"/>
                </a:solidFill>
                <a:latin typeface="Calibri" pitchFamily="34" charset="0"/>
                <a:cs typeface="Calibri" pitchFamily="34" charset="0"/>
              </a:rPr>
              <a:t>– No Foam Core)</a:t>
            </a:r>
            <a:r>
              <a:rPr lang="en-GB" dirty="0" smtClean="0">
                <a:solidFill>
                  <a:srgbClr val="0070C0"/>
                </a:solidFill>
                <a:latin typeface="Calibri" pitchFamily="34" charset="0"/>
                <a:ea typeface="+mn-ea"/>
                <a:cs typeface="Calibri" pitchFamily="34" charset="0"/>
              </a:rPr>
              <a:t/>
            </a:r>
            <a:br>
              <a:rPr lang="en-GB" dirty="0" smtClean="0">
                <a:solidFill>
                  <a:srgbClr val="0070C0"/>
                </a:solidFill>
                <a:latin typeface="Calibri" pitchFamily="34" charset="0"/>
                <a:ea typeface="+mn-ea"/>
                <a:cs typeface="Calibri" pitchFamily="34" charset="0"/>
              </a:rPr>
            </a:br>
            <a:endParaRPr lang="en-GB" dirty="0">
              <a:solidFill>
                <a:srgbClr val="0070C0"/>
              </a:solidFill>
              <a:latin typeface="Calibri" pitchFamily="34" charset="0"/>
              <a:ea typeface="+mn-ea"/>
              <a:cs typeface="Calibri" pitchFamily="34" charset="0"/>
            </a:endParaRPr>
          </a:p>
          <a:p>
            <a:pPr marL="914400" lvl="1" indent="-457200" eaLnBrk="1" hangingPunct="1">
              <a:lnSpc>
                <a:spcPct val="90000"/>
              </a:lnSpc>
            </a:pPr>
            <a:r>
              <a:rPr lang="en-GB" dirty="0" smtClean="0">
                <a:solidFill>
                  <a:srgbClr val="0070C0"/>
                </a:solidFill>
                <a:latin typeface="Calibri" pitchFamily="34" charset="0"/>
                <a:ea typeface="+mn-ea"/>
                <a:cs typeface="Calibri" pitchFamily="34" charset="0"/>
              </a:rPr>
              <a:t>No-Hub Cast Iron</a:t>
            </a:r>
            <a:endParaRPr lang="en-GB" sz="2000" dirty="0" smtClean="0">
              <a:solidFill>
                <a:srgbClr val="0070C0"/>
              </a:solidFill>
              <a:latin typeface="Calibri" pitchFamily="34" charset="0"/>
              <a:ea typeface="+mn-ea"/>
              <a:cs typeface="Calibri" pitchFamily="34" charset="0"/>
            </a:endParaRPr>
          </a:p>
          <a:p>
            <a:pPr marL="914400" lvl="1" indent="-457200" eaLnBrk="1" hangingPunct="1">
              <a:lnSpc>
                <a:spcPct val="90000"/>
              </a:lnSpc>
              <a:buFontTx/>
              <a:buNone/>
            </a:pPr>
            <a:endParaRPr lang="en-GB" sz="2000" dirty="0" smtClean="0">
              <a:solidFill>
                <a:srgbClr val="0070C0"/>
              </a:solidFill>
              <a:latin typeface="Calibri" pitchFamily="34" charset="0"/>
              <a:ea typeface="+mn-ea"/>
              <a:cs typeface="Calibri" pitchFamily="34" charset="0"/>
            </a:endParaRPr>
          </a:p>
          <a:p>
            <a:pPr marL="914400" lvl="1" indent="-457200" eaLnBrk="1" hangingPunct="1">
              <a:lnSpc>
                <a:spcPct val="90000"/>
              </a:lnSpc>
              <a:buFontTx/>
              <a:buNone/>
            </a:pPr>
            <a:endParaRPr lang="en-GB" sz="1600" b="1" dirty="0" smtClean="0"/>
          </a:p>
        </p:txBody>
      </p:sp>
      <p:sp>
        <p:nvSpPr>
          <p:cNvPr id="124930" name="Text Box 3"/>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GB"/>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4" descr="WebHydroTechnicUSDrawingView"/>
          <p:cNvPicPr>
            <a:picLocks noChangeAspect="1" noChangeArrowheads="1"/>
          </p:cNvPicPr>
          <p:nvPr/>
        </p:nvPicPr>
        <p:blipFill>
          <a:blip r:embed="rId3" cstate="print"/>
          <a:srcRect/>
          <a:stretch>
            <a:fillRect/>
          </a:stretch>
        </p:blipFill>
        <p:spPr bwMode="auto">
          <a:xfrm>
            <a:off x="0" y="188640"/>
            <a:ext cx="9144000" cy="5516562"/>
          </a:xfrm>
          <a:prstGeom prst="rect">
            <a:avLst/>
          </a:prstGeom>
          <a:noFill/>
          <a:ln w="9525">
            <a:noFill/>
            <a:miter lim="800000"/>
            <a:headEnd/>
            <a:tailEnd/>
          </a:ln>
        </p:spPr>
      </p:pic>
      <p:sp>
        <p:nvSpPr>
          <p:cNvPr id="7" name="Text Box 3"/>
          <p:cNvSpPr txBox="1">
            <a:spLocks noChangeArrowheads="1"/>
          </p:cNvSpPr>
          <p:nvPr/>
        </p:nvSpPr>
        <p:spPr bwMode="auto">
          <a:xfrm>
            <a:off x="6300192" y="4201776"/>
            <a:ext cx="2987824" cy="1569660"/>
          </a:xfrm>
          <a:prstGeom prst="rect">
            <a:avLst/>
          </a:prstGeom>
          <a:noFill/>
          <a:ln w="9525">
            <a:noFill/>
            <a:miter lim="800000"/>
            <a:headEnd/>
            <a:tailEnd/>
          </a:ln>
        </p:spPr>
        <p:txBody>
          <a:bodyPr wrap="square">
            <a:spAutoFit/>
          </a:bodyPr>
          <a:lstStyle/>
          <a:p>
            <a:pPr algn="ctr">
              <a:spcBef>
                <a:spcPts val="0"/>
              </a:spcBef>
            </a:pPr>
            <a:r>
              <a:rPr lang="en-GB" sz="2400" dirty="0" smtClean="0">
                <a:solidFill>
                  <a:srgbClr val="0070C0"/>
                </a:solidFill>
                <a:latin typeface="Calibri" pitchFamily="34" charset="0"/>
                <a:cs typeface="Calibri" pitchFamily="34" charset="0"/>
              </a:rPr>
              <a:t>The Designer draws the required pipe routing into the program</a:t>
            </a:r>
            <a:endParaRPr lang="en-US" sz="2400" dirty="0">
              <a:solidFill>
                <a:srgbClr val="0070C0"/>
              </a:solidFill>
              <a:latin typeface="Calibri" pitchFamily="34" charset="0"/>
              <a:cs typeface="Calibri" pitchFamily="34" charset="0"/>
            </a:endParaRP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9" name="Picture 4" descr="USPass-Fail"/>
          <p:cNvPicPr>
            <a:picLocks noChangeAspect="1" noChangeArrowheads="1"/>
          </p:cNvPicPr>
          <p:nvPr/>
        </p:nvPicPr>
        <p:blipFill>
          <a:blip r:embed="rId3" cstate="print"/>
          <a:srcRect/>
          <a:stretch>
            <a:fillRect/>
          </a:stretch>
        </p:blipFill>
        <p:spPr bwMode="auto">
          <a:xfrm>
            <a:off x="3419872" y="116632"/>
            <a:ext cx="5184775" cy="5329237"/>
          </a:xfrm>
          <a:prstGeom prst="rect">
            <a:avLst/>
          </a:prstGeom>
          <a:noFill/>
          <a:ln w="9525">
            <a:noFill/>
            <a:miter lim="800000"/>
            <a:headEnd/>
            <a:tailEnd/>
          </a:ln>
        </p:spPr>
      </p:pic>
      <p:sp>
        <p:nvSpPr>
          <p:cNvPr id="6" name="Text Box 3"/>
          <p:cNvSpPr txBox="1">
            <a:spLocks noChangeArrowheads="1"/>
          </p:cNvSpPr>
          <p:nvPr/>
        </p:nvSpPr>
        <p:spPr bwMode="auto">
          <a:xfrm>
            <a:off x="251520" y="1556792"/>
            <a:ext cx="2987824" cy="3785652"/>
          </a:xfrm>
          <a:prstGeom prst="rect">
            <a:avLst/>
          </a:prstGeom>
          <a:noFill/>
          <a:ln w="9525">
            <a:noFill/>
            <a:miter lim="800000"/>
            <a:headEnd/>
            <a:tailEnd/>
          </a:ln>
        </p:spPr>
        <p:txBody>
          <a:bodyPr wrap="square">
            <a:spAutoFit/>
          </a:bodyPr>
          <a:lstStyle/>
          <a:p>
            <a:pPr algn="ctr">
              <a:spcBef>
                <a:spcPts val="0"/>
              </a:spcBef>
            </a:pPr>
            <a:r>
              <a:rPr lang="en-GB" sz="2400" dirty="0" smtClean="0">
                <a:solidFill>
                  <a:srgbClr val="0070C0"/>
                </a:solidFill>
                <a:latin typeface="Calibri" pitchFamily="34" charset="0"/>
                <a:cs typeface="Calibri" pitchFamily="34" charset="0"/>
              </a:rPr>
              <a:t>The Designer can then optimise the design for cost and performance benefits.</a:t>
            </a:r>
            <a:br>
              <a:rPr lang="en-GB" sz="2400" dirty="0" smtClean="0">
                <a:solidFill>
                  <a:srgbClr val="0070C0"/>
                </a:solidFill>
                <a:latin typeface="Calibri" pitchFamily="34" charset="0"/>
                <a:cs typeface="Calibri" pitchFamily="34" charset="0"/>
              </a:rPr>
            </a:br>
            <a:endParaRPr lang="en-GB" sz="2400" dirty="0" smtClean="0">
              <a:solidFill>
                <a:srgbClr val="0070C0"/>
              </a:solidFill>
              <a:latin typeface="Calibri" pitchFamily="34" charset="0"/>
              <a:cs typeface="Calibri" pitchFamily="34" charset="0"/>
            </a:endParaRPr>
          </a:p>
          <a:p>
            <a:pPr algn="ctr">
              <a:spcBef>
                <a:spcPts val="0"/>
              </a:spcBef>
            </a:pPr>
            <a:r>
              <a:rPr lang="en-GB" sz="2400" dirty="0" smtClean="0">
                <a:solidFill>
                  <a:srgbClr val="0070C0"/>
                </a:solidFill>
                <a:latin typeface="Calibri" pitchFamily="34" charset="0"/>
                <a:cs typeface="Calibri" pitchFamily="34" charset="0"/>
              </a:rPr>
              <a:t/>
            </a:r>
            <a:br>
              <a:rPr lang="en-GB" sz="24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A Green “</a:t>
            </a:r>
            <a:r>
              <a:rPr lang="en-GB" sz="2400" dirty="0" smtClean="0">
                <a:solidFill>
                  <a:srgbClr val="00CC00"/>
                </a:solidFill>
                <a:latin typeface="Calibri" pitchFamily="34" charset="0"/>
                <a:cs typeface="Calibri" pitchFamily="34" charset="0"/>
              </a:rPr>
              <a:t>PASS</a:t>
            </a:r>
            <a:r>
              <a:rPr lang="en-GB" sz="2400" dirty="0" smtClean="0">
                <a:solidFill>
                  <a:srgbClr val="0070C0"/>
                </a:solidFill>
                <a:latin typeface="Calibri" pitchFamily="34" charset="0"/>
                <a:cs typeface="Calibri" pitchFamily="34" charset="0"/>
              </a:rPr>
              <a:t>” means the solution is in full accordance with </a:t>
            </a:r>
            <a:br>
              <a:rPr lang="en-GB" sz="2400" dirty="0" smtClean="0">
                <a:solidFill>
                  <a:srgbClr val="0070C0"/>
                </a:solidFill>
                <a:latin typeface="Calibri" pitchFamily="34" charset="0"/>
                <a:cs typeface="Calibri" pitchFamily="34" charset="0"/>
              </a:rPr>
            </a:br>
            <a:r>
              <a:rPr lang="en-GB" sz="2400" dirty="0" smtClean="0">
                <a:solidFill>
                  <a:srgbClr val="0070C0"/>
                </a:solidFill>
                <a:latin typeface="Calibri" pitchFamily="34" charset="0"/>
                <a:cs typeface="Calibri" pitchFamily="34" charset="0"/>
              </a:rPr>
              <a:t>ASPE/ANSI 45:2013</a:t>
            </a:r>
            <a:endParaRPr lang="en-US" sz="2400" dirty="0">
              <a:solidFill>
                <a:srgbClr val="0070C0"/>
              </a:solidFill>
              <a:latin typeface="Calibri" pitchFamily="34" charset="0"/>
              <a:cs typeface="Calibri" pitchFamily="34" charset="0"/>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7266" name="Rectangle 2"/>
          <p:cNvSpPr>
            <a:spLocks noGrp="1" noChangeArrowheads="1"/>
          </p:cNvSpPr>
          <p:nvPr>
            <p:ph type="body" sz="half" idx="1"/>
          </p:nvPr>
        </p:nvSpPr>
        <p:spPr>
          <a:xfrm>
            <a:off x="0" y="548680"/>
            <a:ext cx="8893175" cy="4248150"/>
          </a:xfrm>
        </p:spPr>
        <p:txBody>
          <a:bodyPr/>
          <a:lstStyle/>
          <a:p>
            <a:pPr marL="533400" indent="-533400" algn="ctr">
              <a:buNone/>
            </a:pPr>
            <a:r>
              <a:rPr lang="en-GB" b="1" dirty="0" smtClean="0">
                <a:solidFill>
                  <a:srgbClr val="0070C0"/>
                </a:solidFill>
                <a:latin typeface="Calibri" pitchFamily="34" charset="0"/>
                <a:cs typeface="Calibri" pitchFamily="34" charset="0"/>
              </a:rPr>
              <a:t>Mifab HydroTechnic</a:t>
            </a:r>
          </a:p>
          <a:p>
            <a:pPr marL="533400" indent="-533400" algn="ctr" eaLnBrk="1" hangingPunct="1">
              <a:buFontTx/>
              <a:buNone/>
            </a:pPr>
            <a:r>
              <a:rPr lang="en-GB" dirty="0" smtClean="0">
                <a:solidFill>
                  <a:srgbClr val="0070C0"/>
                </a:solidFill>
                <a:latin typeface="Calibri" pitchFamily="34" charset="0"/>
                <a:cs typeface="Calibri" pitchFamily="34" charset="0"/>
              </a:rPr>
              <a:t> Analytical Design Program</a:t>
            </a:r>
          </a:p>
          <a:p>
            <a:pPr marL="533400" indent="-533400" eaLnBrk="1" hangingPunct="1">
              <a:buFontTx/>
              <a:buNone/>
            </a:pPr>
            <a:endParaRPr lang="en-GB" sz="1800" dirty="0" smtClean="0">
              <a:solidFill>
                <a:srgbClr val="0070C0"/>
              </a:solidFill>
              <a:latin typeface="Calibri" pitchFamily="34" charset="0"/>
              <a:cs typeface="Calibri" pitchFamily="34" charset="0"/>
            </a:endParaRPr>
          </a:p>
          <a:p>
            <a:pPr marL="533400" indent="-533400" algn="ctr" eaLnBrk="1" hangingPunct="1">
              <a:buFontTx/>
              <a:buNone/>
            </a:pPr>
            <a:r>
              <a:rPr lang="en-GB" dirty="0" smtClean="0">
                <a:solidFill>
                  <a:srgbClr val="FF0000"/>
                </a:solidFill>
                <a:latin typeface="Calibri" pitchFamily="34" charset="0"/>
                <a:cs typeface="Calibri" pitchFamily="34" charset="0"/>
              </a:rPr>
              <a:t>OVER 8,000 </a:t>
            </a:r>
            <a:r>
              <a:rPr lang="en-GB" dirty="0" smtClean="0">
                <a:solidFill>
                  <a:srgbClr val="0070C0"/>
                </a:solidFill>
                <a:latin typeface="Calibri" pitchFamily="34" charset="0"/>
                <a:cs typeface="Calibri" pitchFamily="34" charset="0"/>
              </a:rPr>
              <a:t>Siphonic Roof Drain Projects</a:t>
            </a:r>
          </a:p>
          <a:p>
            <a:pPr marL="533400" indent="-533400" algn="ctr">
              <a:buNone/>
            </a:pPr>
            <a:r>
              <a:rPr lang="en-GB" dirty="0" smtClean="0">
                <a:solidFill>
                  <a:srgbClr val="0070C0"/>
                </a:solidFill>
                <a:latin typeface="Calibri" pitchFamily="34" charset="0"/>
                <a:cs typeface="Calibri" pitchFamily="34" charset="0"/>
              </a:rPr>
              <a:t>SUCCESSFULLY designed by </a:t>
            </a:r>
            <a:r>
              <a:rPr lang="en-GB" b="1" dirty="0" smtClean="0">
                <a:solidFill>
                  <a:srgbClr val="0070C0"/>
                </a:solidFill>
                <a:latin typeface="Calibri" pitchFamily="34" charset="0"/>
                <a:cs typeface="Calibri" pitchFamily="34" charset="0"/>
              </a:rPr>
              <a:t>HydroTechnic</a:t>
            </a:r>
          </a:p>
          <a:p>
            <a:pPr marL="533400" indent="-533400" algn="ctr" eaLnBrk="1" hangingPunct="1">
              <a:buFontTx/>
              <a:buNone/>
            </a:pPr>
            <a:endParaRPr lang="en-GB" sz="1800" dirty="0" smtClean="0">
              <a:solidFill>
                <a:srgbClr val="FF0000"/>
              </a:solidFill>
              <a:latin typeface="Calibri" pitchFamily="34" charset="0"/>
              <a:cs typeface="Calibri" pitchFamily="34" charset="0"/>
            </a:endParaRPr>
          </a:p>
          <a:p>
            <a:pPr marL="533400" indent="-533400" algn="ctr" eaLnBrk="1" hangingPunct="1">
              <a:buFontTx/>
              <a:buNone/>
            </a:pPr>
            <a:r>
              <a:rPr lang="en-GB" dirty="0" smtClean="0">
                <a:solidFill>
                  <a:srgbClr val="FF0000"/>
                </a:solidFill>
                <a:latin typeface="Calibri" pitchFamily="34" charset="0"/>
                <a:cs typeface="Calibri" pitchFamily="34" charset="0"/>
              </a:rPr>
              <a:t>100%</a:t>
            </a:r>
            <a:r>
              <a:rPr lang="en-GB" dirty="0" smtClean="0">
                <a:solidFill>
                  <a:srgbClr val="0070C0"/>
                </a:solidFill>
                <a:latin typeface="Calibri" pitchFamily="34" charset="0"/>
                <a:cs typeface="Calibri" pitchFamily="34" charset="0"/>
              </a:rPr>
              <a:t> SUCCESS RATE</a:t>
            </a:r>
          </a:p>
          <a:p>
            <a:pPr marL="533400" indent="-533400" algn="ctr" eaLnBrk="1" hangingPunct="1">
              <a:buFontTx/>
              <a:buNone/>
            </a:pPr>
            <a:r>
              <a:rPr lang="en-GB" dirty="0" smtClean="0">
                <a:solidFill>
                  <a:srgbClr val="0070C0"/>
                </a:solidFill>
                <a:latin typeface="Calibri" pitchFamily="34" charset="0"/>
                <a:cs typeface="Calibri" pitchFamily="34" charset="0"/>
              </a:rPr>
              <a:t> </a:t>
            </a:r>
            <a:r>
              <a:rPr lang="en-GB" dirty="0" smtClean="0">
                <a:solidFill>
                  <a:srgbClr val="FF0000"/>
                </a:solidFill>
                <a:latin typeface="Calibri" pitchFamily="34" charset="0"/>
                <a:cs typeface="Calibri" pitchFamily="34" charset="0"/>
              </a:rPr>
              <a:t>ZERO</a:t>
            </a:r>
            <a:r>
              <a:rPr lang="en-GB" dirty="0" smtClean="0">
                <a:solidFill>
                  <a:srgbClr val="0070C0"/>
                </a:solidFill>
                <a:latin typeface="Calibri" pitchFamily="34" charset="0"/>
                <a:cs typeface="Calibri" pitchFamily="34" charset="0"/>
              </a:rPr>
              <a:t> System Design Failures</a:t>
            </a:r>
          </a:p>
        </p:txBody>
      </p:sp>
      <p:sp>
        <p:nvSpPr>
          <p:cNvPr id="267268" name="Text Box 4"/>
          <p:cNvSpPr txBox="1">
            <a:spLocks noChangeArrowheads="1"/>
          </p:cNvSpPr>
          <p:nvPr/>
        </p:nvSpPr>
        <p:spPr bwMode="auto">
          <a:xfrm>
            <a:off x="5364087" y="5301208"/>
            <a:ext cx="3455987" cy="641350"/>
          </a:xfrm>
          <a:prstGeom prst="rect">
            <a:avLst/>
          </a:prstGeom>
          <a:noFill/>
          <a:ln w="9525">
            <a:noFill/>
            <a:miter lim="800000"/>
            <a:headEnd/>
            <a:tailEnd/>
          </a:ln>
        </p:spPr>
        <p:txBody>
          <a:bodyPr>
            <a:spAutoFit/>
          </a:bodyPr>
          <a:lstStyle/>
          <a:p>
            <a:pPr>
              <a:spcBef>
                <a:spcPct val="50000"/>
              </a:spcBef>
            </a:pPr>
            <a:r>
              <a:rPr lang="en-GB" sz="3600" b="1">
                <a:solidFill>
                  <a:srgbClr val="FF3300"/>
                </a:solidFill>
              </a:rPr>
              <a:t>	PROVEN</a:t>
            </a:r>
            <a:endParaRPr lang="en-US" sz="3600" b="1">
              <a:solidFill>
                <a:srgbClr val="FF3300"/>
              </a:solidFill>
            </a:endParaRPr>
          </a:p>
        </p:txBody>
      </p:sp>
      <p:sp>
        <p:nvSpPr>
          <p:cNvPr id="267269" name="Text Box 5"/>
          <p:cNvSpPr txBox="1">
            <a:spLocks noChangeArrowheads="1"/>
          </p:cNvSpPr>
          <p:nvPr/>
        </p:nvSpPr>
        <p:spPr bwMode="auto">
          <a:xfrm>
            <a:off x="3276524" y="5301208"/>
            <a:ext cx="3455988" cy="641350"/>
          </a:xfrm>
          <a:prstGeom prst="rect">
            <a:avLst/>
          </a:prstGeom>
          <a:noFill/>
          <a:ln w="9525">
            <a:noFill/>
            <a:miter lim="800000"/>
            <a:headEnd/>
            <a:tailEnd/>
          </a:ln>
        </p:spPr>
        <p:txBody>
          <a:bodyPr>
            <a:spAutoFit/>
          </a:bodyPr>
          <a:lstStyle/>
          <a:p>
            <a:pPr>
              <a:spcBef>
                <a:spcPct val="50000"/>
              </a:spcBef>
            </a:pPr>
            <a:r>
              <a:rPr lang="en-GB" sz="3600" b="1" dirty="0">
                <a:solidFill>
                  <a:srgbClr val="FF3300"/>
                </a:solidFill>
              </a:rPr>
              <a:t>TESTED	    -</a:t>
            </a:r>
            <a:endParaRPr lang="en-US" sz="3600" b="1" dirty="0">
              <a:solidFill>
                <a:srgbClr val="FF3300"/>
              </a:solidFill>
            </a:endParaRPr>
          </a:p>
        </p:txBody>
      </p:sp>
      <p:sp>
        <p:nvSpPr>
          <p:cNvPr id="267270" name="Text Box 6"/>
          <p:cNvSpPr txBox="1">
            <a:spLocks noChangeArrowheads="1"/>
          </p:cNvSpPr>
          <p:nvPr/>
        </p:nvSpPr>
        <p:spPr bwMode="auto">
          <a:xfrm>
            <a:off x="468237" y="5301208"/>
            <a:ext cx="2374900" cy="641350"/>
          </a:xfrm>
          <a:prstGeom prst="rect">
            <a:avLst/>
          </a:prstGeom>
          <a:noFill/>
          <a:ln w="9525">
            <a:noFill/>
            <a:miter lim="800000"/>
            <a:headEnd/>
            <a:tailEnd/>
          </a:ln>
        </p:spPr>
        <p:txBody>
          <a:bodyPr>
            <a:spAutoFit/>
          </a:bodyPr>
          <a:lstStyle/>
          <a:p>
            <a:pPr>
              <a:spcBef>
                <a:spcPct val="50000"/>
              </a:spcBef>
            </a:pPr>
            <a:r>
              <a:rPr lang="en-GB" sz="3600" b="1" dirty="0">
                <a:solidFill>
                  <a:srgbClr val="FF3300"/>
                </a:solidFill>
              </a:rPr>
              <a:t>TRIED     -</a:t>
            </a:r>
            <a:endParaRPr lang="en-US" sz="3600" b="1" dirty="0">
              <a:solidFill>
                <a:srgbClr val="FF3300"/>
              </a:solidFill>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7266">
                                            <p:txEl>
                                              <p:pRg st="6" end="6"/>
                                            </p:txEl>
                                          </p:spTgt>
                                        </p:tgtEl>
                                        <p:attrNameLst>
                                          <p:attrName>style.visibility</p:attrName>
                                        </p:attrNameLst>
                                      </p:cBhvr>
                                      <p:to>
                                        <p:strVal val="visible"/>
                                      </p:to>
                                    </p:set>
                                    <p:anim calcmode="lin" valueType="num">
                                      <p:cBhvr additive="base">
                                        <p:cTn id="7" dur="500" fill="hold"/>
                                        <p:tgtEl>
                                          <p:spTgt spid="267266">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6">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7266">
                                            <p:txEl>
                                              <p:pRg st="7" end="7"/>
                                            </p:txEl>
                                          </p:spTgt>
                                        </p:tgtEl>
                                        <p:attrNameLst>
                                          <p:attrName>style.visibility</p:attrName>
                                        </p:attrNameLst>
                                      </p:cBhvr>
                                      <p:to>
                                        <p:strVal val="visible"/>
                                      </p:to>
                                    </p:set>
                                    <p:anim calcmode="lin" valueType="num">
                                      <p:cBhvr additive="base">
                                        <p:cTn id="11" dur="500" fill="hold"/>
                                        <p:tgtEl>
                                          <p:spTgt spid="267266">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67266">
                                            <p:txEl>
                                              <p:pRg st="7" end="7"/>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4" presetClass="emph" presetSubtype="2" fill="hold" nodeType="afterEffect">
                                  <p:stCondLst>
                                    <p:cond delay="0"/>
                                  </p:stCondLst>
                                  <p:childTnLst>
                                    <p:anim to="1.5" calcmode="lin" valueType="num">
                                      <p:cBhvr override="childStyle">
                                        <p:cTn id="15" dur="2000" fill="hold"/>
                                        <p:tgtEl>
                                          <p:spTgt spid="267266">
                                            <p:txEl>
                                              <p:pRg st="6" end="6"/>
                                            </p:txEl>
                                          </p:spTgt>
                                        </p:tgtEl>
                                        <p:attrNameLst>
                                          <p:attrName>style.fontSize</p:attrName>
                                        </p:attrNameLst>
                                      </p:cBhvr>
                                    </p:anim>
                                  </p:childTnLst>
                                </p:cTn>
                              </p:par>
                            </p:childTnLst>
                          </p:cTn>
                        </p:par>
                        <p:par>
                          <p:cTn id="16" fill="hold">
                            <p:stCondLst>
                              <p:cond delay="2500"/>
                            </p:stCondLst>
                            <p:childTnLst>
                              <p:par>
                                <p:cTn id="17" presetID="2" presetClass="entr" presetSubtype="4" fill="hold" nodeType="afterEffect">
                                  <p:stCondLst>
                                    <p:cond delay="1000"/>
                                  </p:stCondLst>
                                  <p:childTnLst>
                                    <p:set>
                                      <p:cBhvr>
                                        <p:cTn id="18" dur="1" fill="hold">
                                          <p:stCondLst>
                                            <p:cond delay="0"/>
                                          </p:stCondLst>
                                        </p:cTn>
                                        <p:tgtEl>
                                          <p:spTgt spid="267270">
                                            <p:txEl>
                                              <p:pRg st="0" end="0"/>
                                            </p:txEl>
                                          </p:spTgt>
                                        </p:tgtEl>
                                        <p:attrNameLst>
                                          <p:attrName>style.visibility</p:attrName>
                                        </p:attrNameLst>
                                      </p:cBhvr>
                                      <p:to>
                                        <p:strVal val="visible"/>
                                      </p:to>
                                    </p:set>
                                    <p:anim calcmode="lin" valueType="num">
                                      <p:cBhvr additive="base">
                                        <p:cTn id="19" dur="500" fill="hold"/>
                                        <p:tgtEl>
                                          <p:spTgt spid="267270">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7270">
                                            <p:txEl>
                                              <p:pRg st="0" end="0"/>
                                            </p:txEl>
                                          </p:spTgt>
                                        </p:tgtEl>
                                        <p:attrNameLst>
                                          <p:attrName>ppt_y</p:attrName>
                                        </p:attrNameLst>
                                      </p:cBhvr>
                                      <p:tavLst>
                                        <p:tav tm="0">
                                          <p:val>
                                            <p:strVal val="1+#ppt_h/2"/>
                                          </p:val>
                                        </p:tav>
                                        <p:tav tm="100000">
                                          <p:val>
                                            <p:strVal val="#ppt_y"/>
                                          </p:val>
                                        </p:tav>
                                      </p:tavLst>
                                    </p:anim>
                                  </p:childTnLst>
                                </p:cTn>
                              </p:par>
                            </p:childTnLst>
                          </p:cTn>
                        </p:par>
                        <p:par>
                          <p:cTn id="21" fill="hold">
                            <p:stCondLst>
                              <p:cond delay="4000"/>
                            </p:stCondLst>
                            <p:childTnLst>
                              <p:par>
                                <p:cTn id="22" presetID="2" presetClass="entr" presetSubtype="4" fill="hold" grpId="0" nodeType="afterEffect">
                                  <p:stCondLst>
                                    <p:cond delay="500"/>
                                  </p:stCondLst>
                                  <p:childTnLst>
                                    <p:set>
                                      <p:cBhvr>
                                        <p:cTn id="23" dur="1" fill="hold">
                                          <p:stCondLst>
                                            <p:cond delay="0"/>
                                          </p:stCondLst>
                                        </p:cTn>
                                        <p:tgtEl>
                                          <p:spTgt spid="267269"/>
                                        </p:tgtEl>
                                        <p:attrNameLst>
                                          <p:attrName>style.visibility</p:attrName>
                                        </p:attrNameLst>
                                      </p:cBhvr>
                                      <p:to>
                                        <p:strVal val="visible"/>
                                      </p:to>
                                    </p:set>
                                    <p:anim calcmode="lin" valueType="num">
                                      <p:cBhvr additive="base">
                                        <p:cTn id="24" dur="500" fill="hold"/>
                                        <p:tgtEl>
                                          <p:spTgt spid="267269"/>
                                        </p:tgtEl>
                                        <p:attrNameLst>
                                          <p:attrName>ppt_x</p:attrName>
                                        </p:attrNameLst>
                                      </p:cBhvr>
                                      <p:tavLst>
                                        <p:tav tm="0">
                                          <p:val>
                                            <p:strVal val="#ppt_x"/>
                                          </p:val>
                                        </p:tav>
                                        <p:tav tm="100000">
                                          <p:val>
                                            <p:strVal val="#ppt_x"/>
                                          </p:val>
                                        </p:tav>
                                      </p:tavLst>
                                    </p:anim>
                                    <p:anim calcmode="lin" valueType="num">
                                      <p:cBhvr additive="base">
                                        <p:cTn id="25" dur="500" fill="hold"/>
                                        <p:tgtEl>
                                          <p:spTgt spid="267269"/>
                                        </p:tgtEl>
                                        <p:attrNameLst>
                                          <p:attrName>ppt_y</p:attrName>
                                        </p:attrNameLst>
                                      </p:cBhvr>
                                      <p:tavLst>
                                        <p:tav tm="0">
                                          <p:val>
                                            <p:strVal val="1+#ppt_h/2"/>
                                          </p:val>
                                        </p:tav>
                                        <p:tav tm="100000">
                                          <p:val>
                                            <p:strVal val="#ppt_y"/>
                                          </p:val>
                                        </p:tav>
                                      </p:tavLst>
                                    </p:anim>
                                  </p:childTnLst>
                                </p:cTn>
                              </p:par>
                            </p:childTnLst>
                          </p:cTn>
                        </p:par>
                        <p:par>
                          <p:cTn id="26" fill="hold">
                            <p:stCondLst>
                              <p:cond delay="5000"/>
                            </p:stCondLst>
                            <p:childTnLst>
                              <p:par>
                                <p:cTn id="27" presetID="2" presetClass="entr" presetSubtype="4" fill="hold" grpId="0" nodeType="afterEffect">
                                  <p:stCondLst>
                                    <p:cond delay="500"/>
                                  </p:stCondLst>
                                  <p:childTnLst>
                                    <p:set>
                                      <p:cBhvr>
                                        <p:cTn id="28" dur="1" fill="hold">
                                          <p:stCondLst>
                                            <p:cond delay="0"/>
                                          </p:stCondLst>
                                        </p:cTn>
                                        <p:tgtEl>
                                          <p:spTgt spid="267268"/>
                                        </p:tgtEl>
                                        <p:attrNameLst>
                                          <p:attrName>style.visibility</p:attrName>
                                        </p:attrNameLst>
                                      </p:cBhvr>
                                      <p:to>
                                        <p:strVal val="visible"/>
                                      </p:to>
                                    </p:set>
                                    <p:anim calcmode="lin" valueType="num">
                                      <p:cBhvr additive="base">
                                        <p:cTn id="29" dur="500" fill="hold"/>
                                        <p:tgtEl>
                                          <p:spTgt spid="267268"/>
                                        </p:tgtEl>
                                        <p:attrNameLst>
                                          <p:attrName>ppt_x</p:attrName>
                                        </p:attrNameLst>
                                      </p:cBhvr>
                                      <p:tavLst>
                                        <p:tav tm="0">
                                          <p:val>
                                            <p:strVal val="#ppt_x"/>
                                          </p:val>
                                        </p:tav>
                                        <p:tav tm="100000">
                                          <p:val>
                                            <p:strVal val="#ppt_x"/>
                                          </p:val>
                                        </p:tav>
                                      </p:tavLst>
                                    </p:anim>
                                    <p:anim calcmode="lin" valueType="num">
                                      <p:cBhvr additive="base">
                                        <p:cTn id="30" dur="500" fill="hold"/>
                                        <p:tgtEl>
                                          <p:spTgt spid="2672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8" grpId="0"/>
      <p:bldP spid="267269" grpId="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4" name="Rectangle 2"/>
          <p:cNvSpPr>
            <a:spLocks noGrp="1" noChangeArrowheads="1"/>
          </p:cNvSpPr>
          <p:nvPr>
            <p:ph type="body" sz="half" idx="1"/>
          </p:nvPr>
        </p:nvSpPr>
        <p:spPr>
          <a:xfrm>
            <a:off x="0" y="188640"/>
            <a:ext cx="9144000" cy="5589265"/>
          </a:xfrm>
        </p:spPr>
        <p:txBody>
          <a:bodyPr/>
          <a:lstStyle/>
          <a:p>
            <a:pPr marL="533400" indent="-533400" algn="ctr">
              <a:buNone/>
            </a:pPr>
            <a:r>
              <a:rPr lang="en-GB" sz="4000" b="1" dirty="0" smtClean="0">
                <a:solidFill>
                  <a:srgbClr val="0070C0"/>
                </a:solidFill>
                <a:latin typeface="Calibri" pitchFamily="34" charset="0"/>
                <a:cs typeface="Calibri" pitchFamily="34" charset="0"/>
              </a:rPr>
              <a:t>Mifab HydroTechnic</a:t>
            </a:r>
          </a:p>
          <a:p>
            <a:pPr marL="533400" indent="-533400" algn="ctr" eaLnBrk="1" hangingPunct="1">
              <a:lnSpc>
                <a:spcPct val="90000"/>
              </a:lnSpc>
              <a:buFontTx/>
              <a:buNone/>
            </a:pPr>
            <a:r>
              <a:rPr lang="en-GB" sz="3800" dirty="0" smtClean="0">
                <a:solidFill>
                  <a:srgbClr val="0070C0"/>
                </a:solidFill>
                <a:latin typeface="Calibri" pitchFamily="34" charset="0"/>
                <a:cs typeface="Calibri" pitchFamily="34" charset="0"/>
              </a:rPr>
              <a:t> </a:t>
            </a:r>
            <a:r>
              <a:rPr lang="en-GB" sz="3800" b="1" dirty="0" smtClean="0">
                <a:solidFill>
                  <a:srgbClr val="0070C0"/>
                </a:solidFill>
                <a:latin typeface="Calibri" pitchFamily="34" charset="0"/>
                <a:cs typeface="Calibri" pitchFamily="34" charset="0"/>
              </a:rPr>
              <a:t>Analytical Design Program</a:t>
            </a:r>
          </a:p>
          <a:p>
            <a:pPr marL="533400" indent="-533400" eaLnBrk="1" hangingPunct="1">
              <a:lnSpc>
                <a:spcPct val="90000"/>
              </a:lnSpc>
              <a:buFontTx/>
              <a:buNone/>
            </a:pPr>
            <a:endParaRPr lang="en-GB" sz="1600" dirty="0" smtClean="0">
              <a:solidFill>
                <a:srgbClr val="0070C0"/>
              </a:solidFill>
              <a:latin typeface="Calibri" pitchFamily="34" charset="0"/>
              <a:cs typeface="Calibri" pitchFamily="34" charset="0"/>
            </a:endParaRPr>
          </a:p>
          <a:p>
            <a:pPr marL="914400" lvl="1" indent="-457200" algn="ctr" eaLnBrk="1" hangingPunct="1">
              <a:lnSpc>
                <a:spcPct val="90000"/>
              </a:lnSpc>
              <a:buFontTx/>
              <a:buNone/>
            </a:pPr>
            <a:r>
              <a:rPr lang="en-GB" sz="3800" dirty="0">
                <a:solidFill>
                  <a:srgbClr val="0070C0"/>
                </a:solidFill>
                <a:latin typeface="Calibri" pitchFamily="34" charset="0"/>
                <a:ea typeface="+mn-ea"/>
                <a:cs typeface="Calibri" pitchFamily="34" charset="0"/>
              </a:rPr>
              <a:t>We do not charge for the software</a:t>
            </a:r>
          </a:p>
          <a:p>
            <a:pPr marL="914400" lvl="1" indent="-457200" algn="ctr" eaLnBrk="1" hangingPunct="1">
              <a:lnSpc>
                <a:spcPct val="90000"/>
              </a:lnSpc>
              <a:buFontTx/>
              <a:buNone/>
            </a:pPr>
            <a:endParaRPr lang="en-GB" sz="1400" b="1" dirty="0" smtClean="0"/>
          </a:p>
          <a:p>
            <a:pPr marL="914400" lvl="1" indent="-914400" algn="ctr" eaLnBrk="1" hangingPunct="1">
              <a:lnSpc>
                <a:spcPct val="90000"/>
              </a:lnSpc>
              <a:buFontTx/>
              <a:buNone/>
            </a:pPr>
            <a:r>
              <a:rPr lang="en-GB" sz="3800" dirty="0">
                <a:solidFill>
                  <a:srgbClr val="0070C0"/>
                </a:solidFill>
                <a:latin typeface="Calibri" pitchFamily="34" charset="0"/>
                <a:ea typeface="+mn-ea"/>
                <a:cs typeface="Calibri" pitchFamily="34" charset="0"/>
              </a:rPr>
              <a:t>We do not charge for </a:t>
            </a:r>
            <a:r>
              <a:rPr lang="en-GB" sz="3800" dirty="0" smtClean="0">
                <a:solidFill>
                  <a:srgbClr val="0070C0"/>
                </a:solidFill>
                <a:latin typeface="Calibri" pitchFamily="34" charset="0"/>
                <a:ea typeface="+mn-ea"/>
                <a:cs typeface="Calibri" pitchFamily="34" charset="0"/>
              </a:rPr>
              <a:t>design support </a:t>
            </a:r>
          </a:p>
          <a:p>
            <a:pPr marL="914400" lvl="1" indent="-914400" algn="ctr" eaLnBrk="1" hangingPunct="1">
              <a:lnSpc>
                <a:spcPct val="90000"/>
              </a:lnSpc>
              <a:buFontTx/>
              <a:buNone/>
            </a:pPr>
            <a:endParaRPr lang="en-GB" sz="1600" dirty="0">
              <a:solidFill>
                <a:srgbClr val="0070C0"/>
              </a:solidFill>
              <a:latin typeface="Calibri" pitchFamily="34" charset="0"/>
              <a:ea typeface="+mn-ea"/>
              <a:cs typeface="Calibri" pitchFamily="34" charset="0"/>
            </a:endParaRPr>
          </a:p>
          <a:p>
            <a:pPr marL="914400" lvl="1" indent="-914400" algn="ctr">
              <a:lnSpc>
                <a:spcPct val="90000"/>
              </a:lnSpc>
              <a:buNone/>
            </a:pPr>
            <a:r>
              <a:rPr lang="en-GB" sz="3800" dirty="0">
                <a:solidFill>
                  <a:srgbClr val="0070C0"/>
                </a:solidFill>
                <a:latin typeface="Calibri" pitchFamily="34" charset="0"/>
                <a:cs typeface="Calibri" pitchFamily="34" charset="0"/>
              </a:rPr>
              <a:t>We do not charge for </a:t>
            </a:r>
            <a:r>
              <a:rPr lang="en-GB" sz="3800" dirty="0" smtClean="0">
                <a:solidFill>
                  <a:srgbClr val="0070C0"/>
                </a:solidFill>
                <a:latin typeface="Calibri" pitchFamily="34" charset="0"/>
                <a:ea typeface="+mn-ea"/>
                <a:cs typeface="Calibri" pitchFamily="34" charset="0"/>
              </a:rPr>
              <a:t>online training</a:t>
            </a:r>
          </a:p>
          <a:p>
            <a:pPr marL="914400" lvl="1" indent="-914400" algn="ctr">
              <a:lnSpc>
                <a:spcPct val="90000"/>
              </a:lnSpc>
              <a:buNone/>
            </a:pPr>
            <a:endParaRPr lang="en-GB" sz="1600" dirty="0">
              <a:solidFill>
                <a:srgbClr val="0070C0"/>
              </a:solidFill>
              <a:latin typeface="Calibri" pitchFamily="34" charset="0"/>
              <a:ea typeface="+mn-ea"/>
              <a:cs typeface="Calibri" pitchFamily="34" charset="0"/>
            </a:endParaRPr>
          </a:p>
          <a:p>
            <a:pPr marL="914400" lvl="1" indent="-914400" algn="ctr">
              <a:lnSpc>
                <a:spcPct val="90000"/>
              </a:lnSpc>
              <a:buNone/>
            </a:pPr>
            <a:r>
              <a:rPr lang="en-GB" sz="3800" dirty="0">
                <a:solidFill>
                  <a:srgbClr val="0070C0"/>
                </a:solidFill>
                <a:latin typeface="Calibri" pitchFamily="34" charset="0"/>
                <a:cs typeface="Calibri" pitchFamily="34" charset="0"/>
              </a:rPr>
              <a:t>We do not charge for </a:t>
            </a:r>
            <a:r>
              <a:rPr lang="en-GB" sz="3800" dirty="0" smtClean="0">
                <a:solidFill>
                  <a:srgbClr val="0070C0"/>
                </a:solidFill>
                <a:latin typeface="Calibri" pitchFamily="34" charset="0"/>
                <a:cs typeface="Calibri" pitchFamily="34" charset="0"/>
              </a:rPr>
              <a:t>Contractor </a:t>
            </a:r>
            <a:r>
              <a:rPr lang="en-GB" sz="3800" dirty="0">
                <a:solidFill>
                  <a:srgbClr val="0070C0"/>
                </a:solidFill>
                <a:latin typeface="Calibri" pitchFamily="34" charset="0"/>
                <a:cs typeface="Calibri" pitchFamily="34" charset="0"/>
              </a:rPr>
              <a:t>support</a:t>
            </a:r>
            <a:endParaRPr lang="en-GB" sz="3800" dirty="0">
              <a:solidFill>
                <a:srgbClr val="0070C0"/>
              </a:solidFill>
              <a:latin typeface="Calibri" pitchFamily="34" charset="0"/>
              <a:ea typeface="+mn-ea"/>
              <a:cs typeface="Calibri" pitchFamily="34" charset="0"/>
            </a:endParaRPr>
          </a:p>
        </p:txBody>
      </p:sp>
      <p:sp>
        <p:nvSpPr>
          <p:cNvPr id="138242" name="Text Box 3"/>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GB"/>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a:xfrm>
            <a:off x="395536" y="0"/>
            <a:ext cx="8229600" cy="720080"/>
          </a:xfrm>
        </p:spPr>
        <p:txBody>
          <a:bodyPr/>
          <a:lstStyle/>
          <a:p>
            <a:pPr eaLnBrk="1" hangingPunct="1"/>
            <a:r>
              <a:rPr lang="en-GB" sz="4000" dirty="0" smtClean="0">
                <a:solidFill>
                  <a:srgbClr val="0070C0"/>
                </a:solidFill>
                <a:latin typeface="Calibri" pitchFamily="34" charset="0"/>
                <a:cs typeface="Calibri" pitchFamily="34" charset="0"/>
              </a:rPr>
              <a:t>Siphonic Drainage – Brief History</a:t>
            </a:r>
          </a:p>
        </p:txBody>
      </p:sp>
      <p:sp>
        <p:nvSpPr>
          <p:cNvPr id="16388" name="Rectangle 3"/>
          <p:cNvSpPr>
            <a:spLocks noGrp="1" noChangeArrowheads="1"/>
          </p:cNvSpPr>
          <p:nvPr>
            <p:ph type="body" idx="1"/>
          </p:nvPr>
        </p:nvSpPr>
        <p:spPr>
          <a:xfrm>
            <a:off x="107504" y="908720"/>
            <a:ext cx="8871946" cy="5112568"/>
          </a:xfrm>
        </p:spPr>
        <p:txBody>
          <a:bodyPr>
            <a:normAutofit fontScale="55000" lnSpcReduction="20000"/>
          </a:bodyPr>
          <a:lstStyle/>
          <a:p>
            <a:pPr eaLnBrk="1" hangingPunct="1"/>
            <a:r>
              <a:rPr lang="en-GB" dirty="0" smtClean="0">
                <a:solidFill>
                  <a:srgbClr val="0070C0"/>
                </a:solidFill>
                <a:latin typeface="Calibri" pitchFamily="34" charset="0"/>
                <a:cs typeface="Calibri" pitchFamily="34" charset="0"/>
              </a:rPr>
              <a:t>Concept invented in Finland by Olavi Ebling in late 1960’s</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eaLnBrk="1" hangingPunct="1"/>
            <a:r>
              <a:rPr lang="en-GB" dirty="0" smtClean="0">
                <a:solidFill>
                  <a:srgbClr val="0070C0"/>
                </a:solidFill>
                <a:latin typeface="Calibri" pitchFamily="34" charset="0"/>
                <a:cs typeface="Calibri" pitchFamily="34" charset="0"/>
              </a:rPr>
              <a:t>First major installation in Sweden in 1972.</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eaLnBrk="1" hangingPunct="1"/>
            <a:r>
              <a:rPr lang="en-GB" dirty="0" smtClean="0">
                <a:solidFill>
                  <a:srgbClr val="0070C0"/>
                </a:solidFill>
                <a:latin typeface="Calibri" pitchFamily="34" charset="0"/>
                <a:cs typeface="Calibri" pitchFamily="34" charset="0"/>
              </a:rPr>
              <a:t>Unregulated Industry Grew through 1980’s</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eaLnBrk="1" hangingPunct="1"/>
            <a:r>
              <a:rPr lang="en-GB" dirty="0" smtClean="0">
                <a:solidFill>
                  <a:srgbClr val="0070C0"/>
                </a:solidFill>
                <a:latin typeface="Calibri" pitchFamily="34" charset="0"/>
                <a:cs typeface="Calibri" pitchFamily="34" charset="0"/>
              </a:rPr>
              <a:t>UK Government Commissioned Research during the 1990’s by Hydraulic Research Wallingford  (Refer HR Wallingford reports SR 463 &amp; SR 473)</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eaLnBrk="1" hangingPunct="1"/>
            <a:r>
              <a:rPr lang="en-GB" dirty="0" smtClean="0">
                <a:solidFill>
                  <a:srgbClr val="0070C0"/>
                </a:solidFill>
                <a:latin typeface="Calibri" pitchFamily="34" charset="0"/>
                <a:cs typeface="Calibri" pitchFamily="34" charset="0"/>
              </a:rPr>
              <a:t>2000 – Introduction of European Standards</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pPr eaLnBrk="1" hangingPunct="1"/>
            <a:r>
              <a:rPr lang="en-GB" dirty="0" smtClean="0">
                <a:solidFill>
                  <a:srgbClr val="0070C0"/>
                </a:solidFill>
                <a:latin typeface="Calibri" pitchFamily="34" charset="0"/>
                <a:cs typeface="Calibri" pitchFamily="34" charset="0"/>
              </a:rPr>
              <a:t>2005 - ASME A112.6.9:2005 Published for Siphonic Roof Drains</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r>
              <a:rPr lang="en-GB" dirty="0" smtClean="0">
                <a:solidFill>
                  <a:srgbClr val="0070C0"/>
                </a:solidFill>
                <a:latin typeface="Calibri" pitchFamily="34" charset="0"/>
                <a:cs typeface="Calibri" pitchFamily="34" charset="0"/>
              </a:rPr>
              <a:t>2007 American and British standards published. These are </a:t>
            </a:r>
            <a:r>
              <a:rPr lang="en-GB" dirty="0">
                <a:solidFill>
                  <a:srgbClr val="0070C0"/>
                </a:solidFill>
                <a:latin typeface="Calibri" pitchFamily="34" charset="0"/>
                <a:cs typeface="Calibri" pitchFamily="34" charset="0"/>
              </a:rPr>
              <a:t>comprehensive </a:t>
            </a:r>
            <a:r>
              <a:rPr lang="en-GB" dirty="0" smtClean="0">
                <a:solidFill>
                  <a:srgbClr val="0070C0"/>
                </a:solidFill>
                <a:latin typeface="Calibri" pitchFamily="34" charset="0"/>
                <a:cs typeface="Calibri" pitchFamily="34" charset="0"/>
              </a:rPr>
              <a:t>design, hydraulic requirements, pipe material and products standards </a:t>
            </a:r>
            <a:r>
              <a:rPr lang="en-GB" dirty="0">
                <a:solidFill>
                  <a:srgbClr val="0070C0"/>
                </a:solidFill>
                <a:latin typeface="Calibri" pitchFamily="34" charset="0"/>
                <a:cs typeface="Calibri" pitchFamily="34" charset="0"/>
              </a:rPr>
              <a:t>for siphonic drainage. </a:t>
            </a:r>
            <a:r>
              <a:rPr lang="en-GB" dirty="0" smtClean="0">
                <a:solidFill>
                  <a:srgbClr val="0070C0"/>
                </a:solidFill>
                <a:latin typeface="Calibri" pitchFamily="34" charset="0"/>
                <a:cs typeface="Calibri" pitchFamily="34" charset="0"/>
              </a:rPr>
              <a:t/>
            </a:r>
            <a:br>
              <a:rPr lang="en-GB" dirty="0" smtClean="0">
                <a:solidFill>
                  <a:srgbClr val="0070C0"/>
                </a:solidFill>
                <a:latin typeface="Calibri" pitchFamily="34" charset="0"/>
                <a:cs typeface="Calibri" pitchFamily="34" charset="0"/>
              </a:rPr>
            </a:br>
            <a:endParaRPr lang="en-GB" dirty="0" smtClean="0">
              <a:solidFill>
                <a:srgbClr val="0070C0"/>
              </a:solidFill>
              <a:latin typeface="Calibri" pitchFamily="34" charset="0"/>
              <a:cs typeface="Calibri" pitchFamily="34" charset="0"/>
            </a:endParaRPr>
          </a:p>
          <a:p>
            <a:r>
              <a:rPr lang="en-GB" dirty="0">
                <a:solidFill>
                  <a:srgbClr val="0070C0"/>
                </a:solidFill>
                <a:latin typeface="Calibri" pitchFamily="34" charset="0"/>
                <a:cs typeface="Calibri" pitchFamily="34" charset="0"/>
              </a:rPr>
              <a:t>Our approach is to Educate and explain how HydroMax works in accordance with the current principal Standards</a:t>
            </a:r>
            <a:r>
              <a:rPr lang="en-GB" sz="2600" dirty="0">
                <a:solidFill>
                  <a:srgbClr val="0070C0"/>
                </a:solidFill>
                <a:latin typeface="Calibri" pitchFamily="34" charset="0"/>
                <a:cs typeface="Calibri" pitchFamily="34" charset="0"/>
              </a:rPr>
              <a:t/>
            </a:r>
            <a:br>
              <a:rPr lang="en-GB" sz="2600" dirty="0">
                <a:solidFill>
                  <a:srgbClr val="0070C0"/>
                </a:solidFill>
                <a:latin typeface="Calibri" pitchFamily="34" charset="0"/>
                <a:cs typeface="Calibri" pitchFamily="34" charset="0"/>
              </a:rPr>
            </a:br>
            <a:endParaRPr lang="en-GB" sz="2600" dirty="0">
              <a:solidFill>
                <a:srgbClr val="0070C0"/>
              </a:solidFill>
              <a:latin typeface="Calibri" pitchFamily="34" charset="0"/>
              <a:cs typeface="Calibri" pitchFamily="34" charset="0"/>
            </a:endParaRPr>
          </a:p>
          <a:p>
            <a:pPr lvl="1" eaLnBrk="1" hangingPunct="1">
              <a:buNone/>
            </a:pPr>
            <a:endParaRPr lang="en-GB" sz="2600" dirty="0" smtClean="0"/>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36042998"/>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29" name="Rectangle 2"/>
          <p:cNvSpPr>
            <a:spLocks noGrp="1" noChangeArrowheads="1"/>
          </p:cNvSpPr>
          <p:nvPr>
            <p:ph type="body" sz="half" idx="1"/>
          </p:nvPr>
        </p:nvSpPr>
        <p:spPr>
          <a:xfrm>
            <a:off x="-2420" y="476672"/>
            <a:ext cx="8964488" cy="5229225"/>
          </a:xfrm>
        </p:spPr>
        <p:txBody>
          <a:bodyPr/>
          <a:lstStyle/>
          <a:p>
            <a:pPr marL="533400" indent="-533400" algn="ctr">
              <a:lnSpc>
                <a:spcPct val="90000"/>
              </a:lnSpc>
              <a:buNone/>
            </a:pPr>
            <a:r>
              <a:rPr lang="en-GB" sz="2800" b="1" dirty="0" smtClean="0">
                <a:solidFill>
                  <a:srgbClr val="0070C0"/>
                </a:solidFill>
                <a:latin typeface="Calibri" pitchFamily="34" charset="0"/>
                <a:cs typeface="Calibri" pitchFamily="34" charset="0"/>
              </a:rPr>
              <a:t>Pipe Supports</a:t>
            </a:r>
          </a:p>
          <a:p>
            <a:pPr marL="533400" indent="-533400" algn="ctr" eaLnBrk="1" hangingPunct="1">
              <a:lnSpc>
                <a:spcPct val="90000"/>
              </a:lnSpc>
              <a:buFontTx/>
              <a:buNone/>
            </a:pPr>
            <a:r>
              <a:rPr lang="en-GB" sz="2800" dirty="0" smtClean="0">
                <a:solidFill>
                  <a:srgbClr val="0070C0"/>
                </a:solidFill>
                <a:latin typeface="Calibri" pitchFamily="34" charset="0"/>
                <a:cs typeface="Calibri" pitchFamily="34" charset="0"/>
              </a:rPr>
              <a:t> </a:t>
            </a:r>
          </a:p>
          <a:p>
            <a:pPr marL="85725" lvl="1" indent="0" algn="ctr" eaLnBrk="1" hangingPunct="1">
              <a:lnSpc>
                <a:spcPct val="90000"/>
              </a:lnSpc>
              <a:buFontTx/>
              <a:buNone/>
            </a:pPr>
            <a:r>
              <a:rPr lang="en-GB" sz="2400" b="1" dirty="0" smtClean="0">
                <a:solidFill>
                  <a:srgbClr val="0070C0"/>
                </a:solidFill>
                <a:latin typeface="Calibri" pitchFamily="34" charset="0"/>
              </a:rPr>
              <a:t>Pipe Brackets should be installed at each side of </a:t>
            </a:r>
            <a:br>
              <a:rPr lang="en-GB" sz="2400" b="1" dirty="0" smtClean="0">
                <a:solidFill>
                  <a:srgbClr val="0070C0"/>
                </a:solidFill>
                <a:latin typeface="Calibri" pitchFamily="34" charset="0"/>
              </a:rPr>
            </a:br>
            <a:r>
              <a:rPr lang="en-GB" sz="2400" b="1" dirty="0" smtClean="0">
                <a:solidFill>
                  <a:srgbClr val="0070C0"/>
                </a:solidFill>
                <a:latin typeface="Calibri" pitchFamily="34" charset="0"/>
              </a:rPr>
              <a:t>each change of direction (bends and branches)</a:t>
            </a:r>
          </a:p>
          <a:p>
            <a:pPr marL="85725" lvl="1" indent="0" algn="ctr" eaLnBrk="1" hangingPunct="1">
              <a:lnSpc>
                <a:spcPct val="90000"/>
              </a:lnSpc>
              <a:buFontTx/>
              <a:buNone/>
            </a:pPr>
            <a:endParaRPr lang="en-GB" sz="2400" b="1" dirty="0">
              <a:solidFill>
                <a:srgbClr val="0070C0"/>
              </a:solidFill>
              <a:latin typeface="Calibri" pitchFamily="34" charset="0"/>
            </a:endParaRPr>
          </a:p>
          <a:p>
            <a:pPr marL="85725" lvl="1" indent="0" algn="ctr" eaLnBrk="1" hangingPunct="1">
              <a:lnSpc>
                <a:spcPct val="90000"/>
              </a:lnSpc>
              <a:buFontTx/>
              <a:buNone/>
            </a:pPr>
            <a:r>
              <a:rPr lang="en-GB" sz="2400" b="1" dirty="0" smtClean="0">
                <a:solidFill>
                  <a:srgbClr val="0070C0"/>
                </a:solidFill>
                <a:latin typeface="Calibri" pitchFamily="34" charset="0"/>
              </a:rPr>
              <a:t>Supports shall be capable of supporting the pipe when full </a:t>
            </a:r>
          </a:p>
          <a:p>
            <a:pPr marL="85725" lvl="1" indent="0" algn="ctr" eaLnBrk="1" hangingPunct="1">
              <a:lnSpc>
                <a:spcPct val="90000"/>
              </a:lnSpc>
              <a:buFontTx/>
              <a:buNone/>
            </a:pPr>
            <a:r>
              <a:rPr lang="en-GB" sz="2400" b="1" dirty="0" smtClean="0">
                <a:solidFill>
                  <a:srgbClr val="0070C0"/>
                </a:solidFill>
                <a:latin typeface="Calibri" pitchFamily="34" charset="0"/>
              </a:rPr>
              <a:t>(as you would for a gravity system)</a:t>
            </a:r>
          </a:p>
          <a:p>
            <a:pPr marL="85725" lvl="1" indent="0" algn="ctr" eaLnBrk="1" hangingPunct="1">
              <a:lnSpc>
                <a:spcPct val="90000"/>
              </a:lnSpc>
              <a:buFontTx/>
              <a:buNone/>
            </a:pPr>
            <a:endParaRPr lang="en-GB" sz="2400" b="1" dirty="0">
              <a:solidFill>
                <a:srgbClr val="0070C0"/>
              </a:solidFill>
              <a:latin typeface="Calibri" pitchFamily="34" charset="0"/>
            </a:endParaRPr>
          </a:p>
          <a:p>
            <a:pPr marL="85725" lvl="1" indent="0" algn="ctr" eaLnBrk="1" hangingPunct="1">
              <a:lnSpc>
                <a:spcPct val="90000"/>
              </a:lnSpc>
              <a:buFontTx/>
              <a:buNone/>
            </a:pPr>
            <a:r>
              <a:rPr lang="en-GB" sz="2400" b="1" dirty="0" smtClean="0">
                <a:solidFill>
                  <a:srgbClr val="0070C0"/>
                </a:solidFill>
                <a:latin typeface="Calibri" pitchFamily="34" charset="0"/>
              </a:rPr>
              <a:t>Sway Bracing at 30 feet intervals</a:t>
            </a:r>
            <a:endParaRPr lang="en-GB" sz="2400" b="1" dirty="0">
              <a:solidFill>
                <a:srgbClr val="0070C0"/>
              </a:solidFill>
              <a:latin typeface="Calibri" pitchFamily="34" charset="0"/>
            </a:endParaRPr>
          </a:p>
        </p:txBody>
      </p:sp>
      <p:sp>
        <p:nvSpPr>
          <p:cNvPr id="124930" name="Text Box 3"/>
          <p:cNvSpPr txBox="1">
            <a:spLocks noChangeArrowheads="1"/>
          </p:cNvSpPr>
          <p:nvPr/>
        </p:nvSpPr>
        <p:spPr bwMode="auto">
          <a:xfrm>
            <a:off x="6877050" y="4797425"/>
            <a:ext cx="1943100" cy="366713"/>
          </a:xfrm>
          <a:prstGeom prst="rect">
            <a:avLst/>
          </a:prstGeom>
          <a:noFill/>
          <a:ln w="9525">
            <a:noFill/>
            <a:miter lim="800000"/>
            <a:headEnd/>
            <a:tailEnd/>
          </a:ln>
        </p:spPr>
        <p:txBody>
          <a:bodyPr>
            <a:spAutoFit/>
          </a:bodyPr>
          <a:lstStyle/>
          <a:p>
            <a:pPr>
              <a:spcBef>
                <a:spcPct val="50000"/>
              </a:spcBef>
            </a:pPr>
            <a:endParaRPr lang="en-GB"/>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1394090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16632"/>
            <a:ext cx="8640960" cy="1354217"/>
          </a:xfrm>
          <a:prstGeom prst="rect">
            <a:avLst/>
          </a:prstGeom>
        </p:spPr>
        <p:txBody>
          <a:bodyPr wrap="square">
            <a:spAutoFit/>
          </a:bodyPr>
          <a:lstStyle/>
          <a:p>
            <a:pPr fontAlgn="auto">
              <a:spcBef>
                <a:spcPts val="0"/>
              </a:spcBef>
              <a:spcAft>
                <a:spcPts val="0"/>
              </a:spcAft>
            </a:pPr>
            <a:r>
              <a:rPr lang="en-GB" sz="2800" b="1" dirty="0" smtClean="0">
                <a:solidFill>
                  <a:srgbClr val="0070C0"/>
                </a:solidFill>
                <a:latin typeface="Calibri"/>
                <a:cs typeface="+mn-cs"/>
              </a:rPr>
              <a:t>Bracket Supports and Bracing</a:t>
            </a:r>
            <a:r>
              <a:rPr lang="en-GB" sz="2400" b="1" dirty="0" smtClean="0">
                <a:solidFill>
                  <a:prstClr val="black"/>
                </a:solidFill>
                <a:latin typeface="Calibri"/>
                <a:cs typeface="+mn-cs"/>
              </a:rPr>
              <a:t/>
            </a:r>
            <a:br>
              <a:rPr lang="en-GB" sz="2400" b="1" dirty="0" smtClean="0">
                <a:solidFill>
                  <a:prstClr val="black"/>
                </a:solidFill>
                <a:latin typeface="Calibri"/>
                <a:cs typeface="+mn-cs"/>
              </a:rPr>
            </a:br>
            <a:r>
              <a:rPr lang="en-GB" dirty="0" smtClean="0">
                <a:solidFill>
                  <a:prstClr val="black"/>
                </a:solidFill>
                <a:latin typeface="Calibri"/>
                <a:cs typeface="+mn-cs"/>
              </a:rPr>
              <a:t/>
            </a:r>
            <a:br>
              <a:rPr lang="en-GB" dirty="0" smtClean="0">
                <a:solidFill>
                  <a:prstClr val="black"/>
                </a:solidFill>
                <a:latin typeface="Calibri"/>
                <a:cs typeface="+mn-cs"/>
              </a:rPr>
            </a:br>
            <a:r>
              <a:rPr lang="en-GB" dirty="0" smtClean="0">
                <a:solidFill>
                  <a:prstClr val="black"/>
                </a:solidFill>
                <a:latin typeface="Calibri"/>
                <a:cs typeface="+mn-cs"/>
              </a:rPr>
              <a:t/>
            </a:r>
            <a:br>
              <a:rPr lang="en-GB" dirty="0" smtClean="0">
                <a:solidFill>
                  <a:prstClr val="black"/>
                </a:solidFill>
                <a:latin typeface="Calibri"/>
                <a:cs typeface="+mn-cs"/>
              </a:rPr>
            </a:br>
            <a:endParaRPr lang="en-GB" dirty="0">
              <a:solidFill>
                <a:prstClr val="black"/>
              </a:solidFill>
              <a:latin typeface="Calibri"/>
              <a:cs typeface="+mn-cs"/>
            </a:endParaRPr>
          </a:p>
        </p:txBody>
      </p:sp>
      <p:pic>
        <p:nvPicPr>
          <p:cNvPr id="3174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08541"/>
            <a:ext cx="7135713" cy="54303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135462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2" name="Text Box 6"/>
          <p:cNvSpPr txBox="1">
            <a:spLocks noChangeArrowheads="1"/>
          </p:cNvSpPr>
          <p:nvPr/>
        </p:nvSpPr>
        <p:spPr bwMode="auto">
          <a:xfrm>
            <a:off x="1020763" y="2298700"/>
            <a:ext cx="3167062" cy="366713"/>
          </a:xfrm>
          <a:prstGeom prst="rect">
            <a:avLst/>
          </a:prstGeom>
          <a:solidFill>
            <a:schemeClr val="bg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lvl1pPr eaLnBrk="0" hangingPunct="0">
              <a:defRPr sz="2000" b="1">
                <a:solidFill>
                  <a:schemeClr val="accent2"/>
                </a:solidFill>
                <a:latin typeface="Verdana" pitchFamily="34" charset="0"/>
                <a:cs typeface="Arial" charset="0"/>
              </a:defRPr>
            </a:lvl1pPr>
            <a:lvl2pPr marL="742950" indent="-285750" eaLnBrk="0" hangingPunct="0">
              <a:defRPr sz="2000" b="1">
                <a:solidFill>
                  <a:schemeClr val="accent2"/>
                </a:solidFill>
                <a:latin typeface="Verdana" pitchFamily="34" charset="0"/>
                <a:cs typeface="Arial" charset="0"/>
              </a:defRPr>
            </a:lvl2pPr>
            <a:lvl3pPr marL="1143000" indent="-228600" eaLnBrk="0" hangingPunct="0">
              <a:defRPr sz="2000" b="1">
                <a:solidFill>
                  <a:schemeClr val="accent2"/>
                </a:solidFill>
                <a:latin typeface="Verdana" pitchFamily="34" charset="0"/>
                <a:cs typeface="Arial" charset="0"/>
              </a:defRPr>
            </a:lvl3pPr>
            <a:lvl4pPr marL="1600200" indent="-228600" eaLnBrk="0" hangingPunct="0">
              <a:defRPr sz="2000" b="1">
                <a:solidFill>
                  <a:schemeClr val="accent2"/>
                </a:solidFill>
                <a:latin typeface="Verdana" pitchFamily="34" charset="0"/>
                <a:cs typeface="Arial" charset="0"/>
              </a:defRPr>
            </a:lvl4pPr>
            <a:lvl5pPr marL="2057400" indent="-228600" eaLnBrk="0" hangingPunct="0">
              <a:defRPr sz="2000" b="1">
                <a:solidFill>
                  <a:schemeClr val="accent2"/>
                </a:solidFill>
                <a:latin typeface="Verdana" pitchFamily="34" charset="0"/>
                <a:cs typeface="Arial" charset="0"/>
              </a:defRPr>
            </a:lvl5pPr>
            <a:lvl6pPr marL="2514600" indent="-228600" eaLnBrk="0" fontAlgn="base" hangingPunct="0">
              <a:lnSpc>
                <a:spcPct val="90000"/>
              </a:lnSpc>
              <a:spcBef>
                <a:spcPct val="20000"/>
              </a:spcBef>
              <a:spcAft>
                <a:spcPct val="0"/>
              </a:spcAft>
              <a:defRPr sz="2000" b="1">
                <a:solidFill>
                  <a:schemeClr val="accent2"/>
                </a:solidFill>
                <a:latin typeface="Verdana" pitchFamily="34" charset="0"/>
                <a:cs typeface="Arial" charset="0"/>
              </a:defRPr>
            </a:lvl6pPr>
            <a:lvl7pPr marL="2971800" indent="-228600" eaLnBrk="0" fontAlgn="base" hangingPunct="0">
              <a:lnSpc>
                <a:spcPct val="90000"/>
              </a:lnSpc>
              <a:spcBef>
                <a:spcPct val="20000"/>
              </a:spcBef>
              <a:spcAft>
                <a:spcPct val="0"/>
              </a:spcAft>
              <a:defRPr sz="2000" b="1">
                <a:solidFill>
                  <a:schemeClr val="accent2"/>
                </a:solidFill>
                <a:latin typeface="Verdana" pitchFamily="34" charset="0"/>
                <a:cs typeface="Arial" charset="0"/>
              </a:defRPr>
            </a:lvl7pPr>
            <a:lvl8pPr marL="3429000" indent="-228600" eaLnBrk="0" fontAlgn="base" hangingPunct="0">
              <a:lnSpc>
                <a:spcPct val="90000"/>
              </a:lnSpc>
              <a:spcBef>
                <a:spcPct val="20000"/>
              </a:spcBef>
              <a:spcAft>
                <a:spcPct val="0"/>
              </a:spcAft>
              <a:defRPr sz="2000" b="1">
                <a:solidFill>
                  <a:schemeClr val="accent2"/>
                </a:solidFill>
                <a:latin typeface="Verdana" pitchFamily="34" charset="0"/>
                <a:cs typeface="Arial" charset="0"/>
              </a:defRPr>
            </a:lvl8pPr>
            <a:lvl9pPr marL="3886200" indent="-228600" eaLnBrk="0" fontAlgn="base" hangingPunct="0">
              <a:lnSpc>
                <a:spcPct val="90000"/>
              </a:lnSpc>
              <a:spcBef>
                <a:spcPct val="20000"/>
              </a:spcBef>
              <a:spcAft>
                <a:spcPct val="0"/>
              </a:spcAft>
              <a:defRPr sz="2000" b="1">
                <a:solidFill>
                  <a:schemeClr val="accent2"/>
                </a:solidFill>
                <a:latin typeface="Verdana" pitchFamily="34" charset="0"/>
                <a:cs typeface="Arial" charset="0"/>
              </a:defRPr>
            </a:lvl9pPr>
          </a:lstStyle>
          <a:p>
            <a:pPr eaLnBrk="1" hangingPunct="1">
              <a:spcBef>
                <a:spcPct val="50000"/>
              </a:spcBef>
            </a:pPr>
            <a:endParaRPr lang="en-GB"/>
          </a:p>
        </p:txBody>
      </p:sp>
      <p:pic>
        <p:nvPicPr>
          <p:cNvPr id="3215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 y="619125"/>
            <a:ext cx="7834313" cy="5619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3"/>
          <p:cNvSpPr>
            <a:spLocks noChangeArrowheads="1"/>
          </p:cNvSpPr>
          <p:nvPr/>
        </p:nvSpPr>
        <p:spPr bwMode="auto">
          <a:xfrm>
            <a:off x="0" y="1"/>
            <a:ext cx="9144000" cy="54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100000"/>
              </a:lnSpc>
              <a:spcBef>
                <a:spcPct val="0"/>
              </a:spcBef>
            </a:pPr>
            <a:r>
              <a:rPr lang="en-GB" sz="3600" dirty="0" smtClean="0">
                <a:solidFill>
                  <a:srgbClr val="0070C0"/>
                </a:solidFill>
                <a:latin typeface="Calibri" pitchFamily="34" charset="0"/>
              </a:rPr>
              <a:t>HydroMax™ Termination Details (Siphon Break)</a:t>
            </a:r>
            <a:endParaRPr lang="en-GB" sz="3600" dirty="0">
              <a:solidFill>
                <a:srgbClr val="0070C0"/>
              </a:solidFill>
              <a:latin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6"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2514827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457200" y="116632"/>
            <a:ext cx="8229600" cy="576064"/>
          </a:xfrm>
        </p:spPr>
        <p:txBody>
          <a:bodyPr>
            <a:normAutofit fontScale="90000"/>
          </a:bodyPr>
          <a:lstStyle/>
          <a:p>
            <a:pPr eaLnBrk="1" hangingPunct="1"/>
            <a:r>
              <a:rPr lang="en-GB" sz="3800" dirty="0" smtClean="0">
                <a:solidFill>
                  <a:srgbClr val="0070C0"/>
                </a:solidFill>
                <a:latin typeface="Calibri" pitchFamily="34" charset="0"/>
                <a:ea typeface="+mn-ea"/>
                <a:cs typeface="Calibri" pitchFamily="34" charset="0"/>
              </a:rPr>
              <a:t>Key Advantages</a:t>
            </a:r>
            <a:endParaRPr lang="en-US" sz="3800" dirty="0" smtClean="0">
              <a:solidFill>
                <a:srgbClr val="0070C0"/>
              </a:solidFill>
              <a:latin typeface="Calibri" pitchFamily="34" charset="0"/>
              <a:ea typeface="+mn-ea"/>
              <a:cs typeface="Calibri" pitchFamily="34" charset="0"/>
            </a:endParaRPr>
          </a:p>
        </p:txBody>
      </p:sp>
      <p:sp>
        <p:nvSpPr>
          <p:cNvPr id="65540" name="Rectangle 3"/>
          <p:cNvSpPr>
            <a:spLocks noGrp="1" noChangeArrowheads="1"/>
          </p:cNvSpPr>
          <p:nvPr>
            <p:ph idx="1"/>
          </p:nvPr>
        </p:nvSpPr>
        <p:spPr>
          <a:xfrm>
            <a:off x="0" y="1052736"/>
            <a:ext cx="9144000" cy="5088032"/>
          </a:xfrm>
        </p:spPr>
        <p:txBody>
          <a:bodyPr/>
          <a:lstStyle/>
          <a:p>
            <a:pPr eaLnBrk="1" hangingPunct="1"/>
            <a:r>
              <a:rPr lang="en-US" sz="2700" dirty="0" smtClean="0">
                <a:solidFill>
                  <a:srgbClr val="0070C0"/>
                </a:solidFill>
                <a:latin typeface="Calibri" pitchFamily="34" charset="0"/>
                <a:cs typeface="Calibri" pitchFamily="34" charset="0"/>
              </a:rPr>
              <a:t>High Performance, Self-Cleansing Roof Drainage System</a:t>
            </a:r>
          </a:p>
          <a:p>
            <a:pPr marL="0" indent="0" eaLnBrk="1" hangingPunct="1">
              <a:buNone/>
            </a:pPr>
            <a:endParaRPr lang="en-US" sz="1400" dirty="0" smtClean="0">
              <a:solidFill>
                <a:srgbClr val="0070C0"/>
              </a:solidFill>
              <a:latin typeface="Calibri" pitchFamily="34" charset="0"/>
              <a:cs typeface="Calibri" pitchFamily="34" charset="0"/>
            </a:endParaRPr>
          </a:p>
          <a:p>
            <a:r>
              <a:rPr lang="en-US" sz="2700" dirty="0">
                <a:solidFill>
                  <a:srgbClr val="0070C0"/>
                </a:solidFill>
                <a:latin typeface="Calibri" pitchFamily="34" charset="0"/>
                <a:cs typeface="Calibri" pitchFamily="34" charset="0"/>
              </a:rPr>
              <a:t>Smaller diameter horizontal pipework installed </a:t>
            </a:r>
            <a:r>
              <a:rPr lang="en-US" sz="2700" dirty="0" smtClean="0">
                <a:solidFill>
                  <a:srgbClr val="0070C0"/>
                </a:solidFill>
                <a:latin typeface="Calibri" pitchFamily="34" charset="0"/>
                <a:cs typeface="Calibri" pitchFamily="34" charset="0"/>
              </a:rPr>
              <a:t>level allows long horizontal runs</a:t>
            </a:r>
            <a:r>
              <a:rPr lang="en-US" sz="2700" dirty="0">
                <a:solidFill>
                  <a:srgbClr val="0070C0"/>
                </a:solidFill>
                <a:latin typeface="Calibri" pitchFamily="34" charset="0"/>
                <a:cs typeface="Calibri" pitchFamily="34" charset="0"/>
              </a:rPr>
              <a:t/>
            </a:r>
            <a:br>
              <a:rPr lang="en-US" sz="2700" dirty="0">
                <a:solidFill>
                  <a:srgbClr val="0070C0"/>
                </a:solidFill>
                <a:latin typeface="Calibri" pitchFamily="34" charset="0"/>
                <a:cs typeface="Calibri" pitchFamily="34" charset="0"/>
              </a:rPr>
            </a:br>
            <a:endParaRPr lang="en-GB" sz="1400" dirty="0">
              <a:solidFill>
                <a:srgbClr val="0070C0"/>
              </a:solidFill>
              <a:latin typeface="Calibri" pitchFamily="34" charset="0"/>
              <a:cs typeface="Calibri" pitchFamily="34" charset="0"/>
            </a:endParaRPr>
          </a:p>
          <a:p>
            <a:r>
              <a:rPr lang="en-US" sz="2700" dirty="0">
                <a:solidFill>
                  <a:srgbClr val="0070C0"/>
                </a:solidFill>
                <a:latin typeface="Calibri" pitchFamily="34" charset="0"/>
                <a:cs typeface="Calibri" pitchFamily="34" charset="0"/>
              </a:rPr>
              <a:t>An Engineered Solution allowing choice of discharge locations</a:t>
            </a:r>
            <a:r>
              <a:rPr lang="en-US" sz="2700" dirty="0" smtClean="0">
                <a:solidFill>
                  <a:srgbClr val="0070C0"/>
                </a:solidFill>
                <a:latin typeface="Calibri" pitchFamily="34" charset="0"/>
                <a:cs typeface="Calibri" pitchFamily="34" charset="0"/>
              </a:rPr>
              <a:t/>
            </a:r>
            <a:br>
              <a:rPr lang="en-US" sz="2700" dirty="0" smtClean="0">
                <a:solidFill>
                  <a:srgbClr val="0070C0"/>
                </a:solidFill>
                <a:latin typeface="Calibri" pitchFamily="34" charset="0"/>
                <a:cs typeface="Calibri" pitchFamily="34" charset="0"/>
              </a:rPr>
            </a:br>
            <a:endParaRPr lang="en-US" sz="1400" dirty="0" smtClean="0">
              <a:solidFill>
                <a:srgbClr val="0070C0"/>
              </a:solidFill>
              <a:latin typeface="Calibri" pitchFamily="34" charset="0"/>
              <a:cs typeface="Calibri" pitchFamily="34" charset="0"/>
            </a:endParaRPr>
          </a:p>
          <a:p>
            <a:r>
              <a:rPr lang="en-US" sz="2700" dirty="0">
                <a:solidFill>
                  <a:srgbClr val="0070C0"/>
                </a:solidFill>
                <a:latin typeface="Calibri" pitchFamily="34" charset="0"/>
                <a:cs typeface="Calibri" pitchFamily="34" charset="0"/>
              </a:rPr>
              <a:t>Improved Construction Build Program</a:t>
            </a:r>
            <a:br>
              <a:rPr lang="en-US" sz="2700" dirty="0">
                <a:solidFill>
                  <a:srgbClr val="0070C0"/>
                </a:solidFill>
                <a:latin typeface="Calibri" pitchFamily="34" charset="0"/>
                <a:cs typeface="Calibri" pitchFamily="34" charset="0"/>
              </a:rPr>
            </a:br>
            <a:endParaRPr lang="en-US" sz="1400" dirty="0">
              <a:solidFill>
                <a:srgbClr val="0070C0"/>
              </a:solidFill>
              <a:latin typeface="Calibri" pitchFamily="34" charset="0"/>
              <a:cs typeface="Calibri" pitchFamily="34" charset="0"/>
            </a:endParaRPr>
          </a:p>
          <a:p>
            <a:r>
              <a:rPr lang="en-US" sz="2700" dirty="0">
                <a:solidFill>
                  <a:srgbClr val="0070C0"/>
                </a:solidFill>
                <a:latin typeface="Calibri" pitchFamily="34" charset="0"/>
                <a:cs typeface="Calibri" pitchFamily="34" charset="0"/>
              </a:rPr>
              <a:t>Significant Cost </a:t>
            </a:r>
            <a:r>
              <a:rPr lang="en-US" sz="2700" dirty="0" smtClean="0">
                <a:solidFill>
                  <a:srgbClr val="0070C0"/>
                </a:solidFill>
                <a:latin typeface="Calibri" pitchFamily="34" charset="0"/>
                <a:cs typeface="Calibri" pitchFamily="34" charset="0"/>
              </a:rPr>
              <a:t>Savings</a:t>
            </a:r>
            <a:br>
              <a:rPr lang="en-US" sz="2700" dirty="0" smtClean="0">
                <a:solidFill>
                  <a:srgbClr val="0070C0"/>
                </a:solidFill>
                <a:latin typeface="Calibri" pitchFamily="34" charset="0"/>
                <a:cs typeface="Calibri" pitchFamily="34" charset="0"/>
              </a:rPr>
            </a:br>
            <a:endParaRPr lang="en-US" sz="1400" dirty="0" smtClean="0">
              <a:solidFill>
                <a:srgbClr val="0070C0"/>
              </a:solidFill>
              <a:latin typeface="Calibri" pitchFamily="34" charset="0"/>
              <a:cs typeface="Calibri" pitchFamily="34" charset="0"/>
            </a:endParaRPr>
          </a:p>
          <a:p>
            <a:r>
              <a:rPr lang="en-US" sz="2700" dirty="0" smtClean="0">
                <a:solidFill>
                  <a:srgbClr val="0070C0"/>
                </a:solidFill>
                <a:latin typeface="Calibri" pitchFamily="34" charset="0"/>
                <a:cs typeface="Calibri" pitchFamily="34" charset="0"/>
              </a:rPr>
              <a:t>Engineers Training and Support</a:t>
            </a:r>
            <a:br>
              <a:rPr lang="en-US" sz="2700" dirty="0" smtClean="0">
                <a:solidFill>
                  <a:srgbClr val="0070C0"/>
                </a:solidFill>
                <a:latin typeface="Calibri" pitchFamily="34" charset="0"/>
                <a:cs typeface="Calibri" pitchFamily="34" charset="0"/>
              </a:rPr>
            </a:br>
            <a:endParaRPr lang="en-US" sz="2700" dirty="0" smtClean="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395288" y="30163"/>
            <a:ext cx="8470900" cy="836612"/>
          </a:xfrm>
        </p:spPr>
        <p:txBody>
          <a:bodyPr/>
          <a:lstStyle/>
          <a:p>
            <a:pPr eaLnBrk="1" hangingPunct="1"/>
            <a:r>
              <a:rPr lang="en-GB" sz="3800" dirty="0" smtClean="0">
                <a:solidFill>
                  <a:srgbClr val="0070C0"/>
                </a:solidFill>
                <a:latin typeface="Calibri" pitchFamily="34" charset="0"/>
                <a:ea typeface="+mn-ea"/>
                <a:cs typeface="Calibri" pitchFamily="34" charset="0"/>
              </a:rPr>
              <a:t>Key Advantages with Mifab HydroMax</a:t>
            </a:r>
            <a:endParaRPr lang="en-US" sz="3800" dirty="0" smtClean="0">
              <a:solidFill>
                <a:srgbClr val="0070C0"/>
              </a:solidFill>
              <a:latin typeface="Calibri" pitchFamily="34" charset="0"/>
              <a:ea typeface="+mn-ea"/>
              <a:cs typeface="Calibri" pitchFamily="34" charset="0"/>
            </a:endParaRPr>
          </a:p>
        </p:txBody>
      </p:sp>
      <p:sp>
        <p:nvSpPr>
          <p:cNvPr id="63492" name="Rectangle 3"/>
          <p:cNvSpPr>
            <a:spLocks noGrp="1" noChangeArrowheads="1"/>
          </p:cNvSpPr>
          <p:nvPr>
            <p:ph idx="1"/>
          </p:nvPr>
        </p:nvSpPr>
        <p:spPr>
          <a:xfrm>
            <a:off x="0" y="980728"/>
            <a:ext cx="9036496" cy="5001419"/>
          </a:xfrm>
        </p:spPr>
        <p:txBody>
          <a:bodyPr/>
          <a:lstStyle/>
          <a:p>
            <a:pPr eaLnBrk="1" hangingPunct="1">
              <a:spcBef>
                <a:spcPts val="0"/>
              </a:spcBef>
            </a:pPr>
            <a:r>
              <a:rPr lang="en-US" sz="2800" dirty="0" smtClean="0">
                <a:solidFill>
                  <a:srgbClr val="0070C0"/>
                </a:solidFill>
                <a:latin typeface="Calibri" pitchFamily="34" charset="0"/>
                <a:cs typeface="Calibri" pitchFamily="34" charset="0"/>
              </a:rPr>
              <a:t>Drains independently tested to </a:t>
            </a:r>
            <a:r>
              <a:rPr lang="en-US" sz="2800" dirty="0">
                <a:solidFill>
                  <a:srgbClr val="0070C0"/>
                </a:solidFill>
                <a:latin typeface="Calibri" pitchFamily="34" charset="0"/>
                <a:cs typeface="Calibri" pitchFamily="34" charset="0"/>
              </a:rPr>
              <a:t>ASME </a:t>
            </a:r>
            <a:r>
              <a:rPr lang="en-US" sz="2800" dirty="0" smtClean="0">
                <a:solidFill>
                  <a:srgbClr val="0070C0"/>
                </a:solidFill>
                <a:latin typeface="Calibri" pitchFamily="34" charset="0"/>
                <a:cs typeface="Calibri" pitchFamily="34" charset="0"/>
              </a:rPr>
              <a:t>A112.6.9:2005</a:t>
            </a:r>
            <a:r>
              <a:rPr lang="en-US" dirty="0" smtClean="0">
                <a:solidFill>
                  <a:srgbClr val="0070C0"/>
                </a:solidFill>
                <a:latin typeface="Calibri" pitchFamily="34" charset="0"/>
                <a:ea typeface="+mn-ea"/>
                <a:cs typeface="Calibri" pitchFamily="34" charset="0"/>
              </a:rPr>
              <a:t/>
            </a:r>
            <a:br>
              <a:rPr lang="en-US" dirty="0" smtClean="0">
                <a:solidFill>
                  <a:srgbClr val="0070C0"/>
                </a:solidFill>
                <a:latin typeface="Calibri" pitchFamily="34" charset="0"/>
                <a:ea typeface="+mn-ea"/>
                <a:cs typeface="Calibri" pitchFamily="34" charset="0"/>
              </a:rPr>
            </a:br>
            <a:endParaRPr lang="en-US" sz="1200" dirty="0" smtClean="0">
              <a:solidFill>
                <a:srgbClr val="0070C0"/>
              </a:solidFill>
              <a:latin typeface="Calibri" pitchFamily="34" charset="0"/>
              <a:ea typeface="+mn-ea"/>
              <a:cs typeface="Calibri" pitchFamily="34" charset="0"/>
            </a:endParaRPr>
          </a:p>
          <a:p>
            <a:r>
              <a:rPr lang="en-GB" sz="2800" dirty="0" smtClean="0">
                <a:solidFill>
                  <a:srgbClr val="0070C0"/>
                </a:solidFill>
                <a:latin typeface="Calibri" pitchFamily="34" charset="0"/>
                <a:cs typeface="Calibri" pitchFamily="34" charset="0"/>
              </a:rPr>
              <a:t>Designs in Full compliance with ASPE/ANSI 45:2013</a:t>
            </a:r>
            <a:br>
              <a:rPr lang="en-GB" sz="2800" dirty="0" smtClean="0">
                <a:solidFill>
                  <a:srgbClr val="0070C0"/>
                </a:solidFill>
                <a:latin typeface="Calibri" pitchFamily="34" charset="0"/>
                <a:cs typeface="Calibri" pitchFamily="34" charset="0"/>
              </a:rPr>
            </a:br>
            <a:endParaRPr lang="en-GB" sz="1200" dirty="0" smtClean="0">
              <a:solidFill>
                <a:srgbClr val="0070C0"/>
              </a:solidFill>
              <a:latin typeface="Calibri" pitchFamily="34" charset="0"/>
              <a:cs typeface="Calibri" pitchFamily="34" charset="0"/>
            </a:endParaRPr>
          </a:p>
          <a:p>
            <a:pPr eaLnBrk="1" hangingPunct="1"/>
            <a:r>
              <a:rPr lang="en-GB" sz="2800" dirty="0" smtClean="0">
                <a:solidFill>
                  <a:srgbClr val="0070C0"/>
                </a:solidFill>
                <a:latin typeface="Calibri" pitchFamily="34" charset="0"/>
                <a:cs typeface="Calibri" pitchFamily="34" charset="0"/>
              </a:rPr>
              <a:t>Independently tested HydroTechnic design software </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(confirmed to have “unsurpassed accuracy”)</a:t>
            </a:r>
            <a:br>
              <a:rPr lang="en-GB" sz="2800" dirty="0" smtClean="0">
                <a:solidFill>
                  <a:srgbClr val="0070C0"/>
                </a:solidFill>
                <a:latin typeface="Calibri" pitchFamily="34" charset="0"/>
                <a:cs typeface="Calibri" pitchFamily="34" charset="0"/>
              </a:rPr>
            </a:br>
            <a:endParaRPr lang="en-GB" sz="1200" dirty="0" smtClean="0">
              <a:solidFill>
                <a:srgbClr val="0070C0"/>
              </a:solidFill>
              <a:latin typeface="Calibri" pitchFamily="34" charset="0"/>
              <a:cs typeface="Calibri" pitchFamily="34" charset="0"/>
            </a:endParaRPr>
          </a:p>
          <a:p>
            <a:pPr eaLnBrk="1" hangingPunct="1"/>
            <a:r>
              <a:rPr lang="en-GB" sz="2800" dirty="0" smtClean="0">
                <a:solidFill>
                  <a:srgbClr val="0070C0"/>
                </a:solidFill>
                <a:latin typeface="Calibri" pitchFamily="34" charset="0"/>
                <a:cs typeface="Calibri" pitchFamily="34" charset="0"/>
              </a:rPr>
              <a:t>Range of High Performance Roof Drains (Outlets)</a:t>
            </a:r>
            <a:br>
              <a:rPr lang="en-GB" sz="2800" dirty="0" smtClean="0">
                <a:solidFill>
                  <a:srgbClr val="0070C0"/>
                </a:solidFill>
                <a:latin typeface="Calibri" pitchFamily="34" charset="0"/>
                <a:cs typeface="Calibri" pitchFamily="34" charset="0"/>
              </a:rPr>
            </a:br>
            <a:r>
              <a:rPr lang="en-GB" sz="2800" dirty="0" smtClean="0">
                <a:solidFill>
                  <a:srgbClr val="0070C0"/>
                </a:solidFill>
                <a:latin typeface="Calibri" pitchFamily="34" charset="0"/>
                <a:cs typeface="Calibri" pitchFamily="34" charset="0"/>
              </a:rPr>
              <a:t>with Market Leading performance</a:t>
            </a:r>
            <a:br>
              <a:rPr lang="en-GB" sz="2800" dirty="0" smtClean="0">
                <a:solidFill>
                  <a:srgbClr val="0070C0"/>
                </a:solidFill>
                <a:latin typeface="Calibri" pitchFamily="34" charset="0"/>
                <a:cs typeface="Calibri" pitchFamily="34" charset="0"/>
              </a:rPr>
            </a:br>
            <a:endParaRPr lang="en-GB" sz="1200" dirty="0" smtClean="0">
              <a:solidFill>
                <a:srgbClr val="0070C0"/>
              </a:solidFill>
              <a:latin typeface="Calibri" pitchFamily="34" charset="0"/>
              <a:cs typeface="Calibri" pitchFamily="34" charset="0"/>
            </a:endParaRPr>
          </a:p>
          <a:p>
            <a:pPr eaLnBrk="1" hangingPunct="1"/>
            <a:r>
              <a:rPr lang="en-GB" sz="2800" dirty="0" smtClean="0">
                <a:solidFill>
                  <a:srgbClr val="0070C0"/>
                </a:solidFill>
                <a:latin typeface="Calibri" pitchFamily="34" charset="0"/>
                <a:cs typeface="Calibri" pitchFamily="34" charset="0"/>
              </a:rPr>
              <a:t>Designs with Suitable Pipes as listed in ASPE/ANSI 45:2013</a:t>
            </a:r>
            <a:endParaRPr lang="en-GB" dirty="0" smtClean="0"/>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3"/>
          <p:cNvSpPr>
            <a:spLocks noGrp="1"/>
          </p:cNvSpPr>
          <p:nvPr>
            <p:ph type="sldNum" sz="quarter" idx="10"/>
          </p:nvPr>
        </p:nvSpPr>
        <p:spPr/>
        <p:txBody>
          <a:bodyPr/>
          <a:lstStyle/>
          <a:p>
            <a:pPr>
              <a:defRPr/>
            </a:pPr>
            <a:fld id="{D607A009-6DAE-4A29-97FC-A0E346490D02}" type="slidenum">
              <a:rPr lang="en-GB" smtClean="0">
                <a:latin typeface="Arial" pitchFamily="34" charset="0"/>
              </a:rPr>
              <a:pPr>
                <a:defRPr/>
              </a:pPr>
              <a:t>65</a:t>
            </a:fld>
            <a:endParaRPr lang="en-GB" smtClean="0">
              <a:latin typeface="Arial" pitchFamily="34" charset="0"/>
            </a:endParaRPr>
          </a:p>
        </p:txBody>
      </p:sp>
      <p:sp>
        <p:nvSpPr>
          <p:cNvPr id="72707" name="Rectangle 2"/>
          <p:cNvSpPr>
            <a:spLocks noGrp="1" noChangeArrowheads="1"/>
          </p:cNvSpPr>
          <p:nvPr>
            <p:ph type="title"/>
          </p:nvPr>
        </p:nvSpPr>
        <p:spPr>
          <a:xfrm>
            <a:off x="251520" y="188640"/>
            <a:ext cx="8748712" cy="792088"/>
          </a:xfrm>
        </p:spPr>
        <p:txBody>
          <a:bodyPr>
            <a:normAutofit fontScale="90000"/>
          </a:bodyPr>
          <a:lstStyle/>
          <a:p>
            <a:pPr eaLnBrk="1" hangingPunct="1"/>
            <a:r>
              <a:rPr lang="en-GB" sz="3800" dirty="0" smtClean="0">
                <a:solidFill>
                  <a:srgbClr val="0070C0"/>
                </a:solidFill>
                <a:latin typeface="Calibri" pitchFamily="34" charset="0"/>
                <a:ea typeface="+mn-ea"/>
                <a:cs typeface="Calibri" pitchFamily="34" charset="0"/>
              </a:rPr>
              <a:t>Information Requirements For Mifab HydroMax to Provide Concept Designs</a:t>
            </a:r>
            <a:endParaRPr lang="en-US" sz="3800" dirty="0" smtClean="0">
              <a:solidFill>
                <a:srgbClr val="0070C0"/>
              </a:solidFill>
              <a:latin typeface="Calibri" pitchFamily="34" charset="0"/>
              <a:ea typeface="+mn-ea"/>
              <a:cs typeface="Calibri" pitchFamily="34" charset="0"/>
            </a:endParaRPr>
          </a:p>
        </p:txBody>
      </p:sp>
      <p:sp>
        <p:nvSpPr>
          <p:cNvPr id="72708" name="Rectangle 3"/>
          <p:cNvSpPr>
            <a:spLocks noGrp="1" noChangeArrowheads="1"/>
          </p:cNvSpPr>
          <p:nvPr>
            <p:ph type="body" idx="1"/>
          </p:nvPr>
        </p:nvSpPr>
        <p:spPr>
          <a:xfrm>
            <a:off x="0" y="1268760"/>
            <a:ext cx="9144000" cy="4767362"/>
          </a:xfrm>
        </p:spPr>
        <p:txBody>
          <a:bodyPr>
            <a:normAutofit lnSpcReduction="10000"/>
          </a:bodyPr>
          <a:lstStyle/>
          <a:p>
            <a:pPr eaLnBrk="1" hangingPunct="1"/>
            <a:r>
              <a:rPr lang="en-GB" sz="2700" dirty="0" smtClean="0">
                <a:solidFill>
                  <a:srgbClr val="0070C0"/>
                </a:solidFill>
                <a:latin typeface="Calibri" pitchFamily="34" charset="0"/>
                <a:cs typeface="Calibri" pitchFamily="34" charset="0"/>
              </a:rPr>
              <a:t>Design Rainfall Rate</a:t>
            </a:r>
          </a:p>
          <a:p>
            <a:pPr eaLnBrk="1" hangingPunct="1"/>
            <a:r>
              <a:rPr lang="en-GB" sz="2700" dirty="0" smtClean="0">
                <a:solidFill>
                  <a:srgbClr val="0070C0"/>
                </a:solidFill>
                <a:latin typeface="Calibri" pitchFamily="34" charset="0"/>
                <a:cs typeface="Calibri" pitchFamily="34" charset="0"/>
              </a:rPr>
              <a:t>Roof Plan Drawings (AutoCAD)</a:t>
            </a:r>
          </a:p>
          <a:p>
            <a:pPr eaLnBrk="1" hangingPunct="1"/>
            <a:r>
              <a:rPr lang="en-GB" sz="2700" dirty="0" smtClean="0">
                <a:solidFill>
                  <a:srgbClr val="0070C0"/>
                </a:solidFill>
                <a:latin typeface="Calibri" pitchFamily="34" charset="0"/>
                <a:cs typeface="Calibri" pitchFamily="34" charset="0"/>
              </a:rPr>
              <a:t>Floor Plan Drawings (AutoCAD)</a:t>
            </a:r>
          </a:p>
          <a:p>
            <a:pPr eaLnBrk="1" hangingPunct="1"/>
            <a:r>
              <a:rPr lang="en-GB" sz="2700" dirty="0" smtClean="0">
                <a:solidFill>
                  <a:srgbClr val="0070C0"/>
                </a:solidFill>
                <a:latin typeface="Calibri" pitchFamily="34" charset="0"/>
                <a:cs typeface="Calibri" pitchFamily="34" charset="0"/>
              </a:rPr>
              <a:t>Sections/Elevation Drawings (AutoCAD)</a:t>
            </a:r>
          </a:p>
          <a:p>
            <a:pPr eaLnBrk="1" hangingPunct="1"/>
            <a:r>
              <a:rPr lang="en-GB" sz="2700" dirty="0" smtClean="0">
                <a:solidFill>
                  <a:srgbClr val="0070C0"/>
                </a:solidFill>
                <a:latin typeface="Calibri" pitchFamily="34" charset="0"/>
                <a:cs typeface="Calibri" pitchFamily="34" charset="0"/>
              </a:rPr>
              <a:t>Underground drainage Connections</a:t>
            </a:r>
          </a:p>
          <a:p>
            <a:pPr eaLnBrk="1" hangingPunct="1"/>
            <a:r>
              <a:rPr lang="en-GB" sz="2700" dirty="0" smtClean="0">
                <a:solidFill>
                  <a:srgbClr val="0070C0"/>
                </a:solidFill>
                <a:latin typeface="Calibri" pitchFamily="34" charset="0"/>
                <a:cs typeface="Calibri" pitchFamily="34" charset="0"/>
              </a:rPr>
              <a:t>Attenuation or Rainwater Harvesting Requirements</a:t>
            </a:r>
          </a:p>
          <a:p>
            <a:r>
              <a:rPr lang="en-GB" sz="2700" dirty="0" smtClean="0">
                <a:solidFill>
                  <a:srgbClr val="0070C0"/>
                </a:solidFill>
                <a:latin typeface="Calibri" pitchFamily="34" charset="0"/>
                <a:cs typeface="Calibri" pitchFamily="34" charset="0"/>
              </a:rPr>
              <a:t>Is the below </a:t>
            </a:r>
            <a:r>
              <a:rPr lang="en-GB" sz="2700" dirty="0">
                <a:solidFill>
                  <a:srgbClr val="0070C0"/>
                </a:solidFill>
                <a:latin typeface="Calibri" pitchFamily="34" charset="0"/>
                <a:cs typeface="Calibri" pitchFamily="34" charset="0"/>
              </a:rPr>
              <a:t>grade being designed to free flow </a:t>
            </a:r>
            <a:r>
              <a:rPr lang="en-GB" sz="2700" dirty="0" smtClean="0">
                <a:solidFill>
                  <a:srgbClr val="0070C0"/>
                </a:solidFill>
                <a:latin typeface="Calibri" pitchFamily="34" charset="0"/>
                <a:cs typeface="Calibri" pitchFamily="34" charset="0"/>
              </a:rPr>
              <a:t>or surcharge</a:t>
            </a:r>
          </a:p>
          <a:p>
            <a:pPr eaLnBrk="1" hangingPunct="1"/>
            <a:r>
              <a:rPr lang="en-GB" sz="2700" dirty="0" smtClean="0">
                <a:solidFill>
                  <a:srgbClr val="0070C0"/>
                </a:solidFill>
                <a:latin typeface="Calibri" pitchFamily="34" charset="0"/>
                <a:cs typeface="Calibri" pitchFamily="34" charset="0"/>
              </a:rPr>
              <a:t>Specification (we can provide CSI or R10 type spec.)</a:t>
            </a:r>
          </a:p>
          <a:p>
            <a:pPr eaLnBrk="1" hangingPunct="1"/>
            <a:r>
              <a:rPr lang="en-GB" sz="2700" dirty="0" smtClean="0">
                <a:solidFill>
                  <a:srgbClr val="0070C0"/>
                </a:solidFill>
                <a:latin typeface="Calibri" pitchFamily="34" charset="0"/>
                <a:cs typeface="Calibri" pitchFamily="34" charset="0"/>
              </a:rPr>
              <a:t>Engineer’s details to set up User Account to access HydroTechnic™ </a:t>
            </a:r>
          </a:p>
        </p:txBody>
      </p:sp>
      <p:pic>
        <p:nvPicPr>
          <p:cNvPr id="6" name="Picture 5" descr="Hydromax-logo.jpg"/>
          <p:cNvPicPr>
            <a:picLocks noChangeAspect="1"/>
          </p:cNvPicPr>
          <p:nvPr/>
        </p:nvPicPr>
        <p:blipFill>
          <a:blip r:embed="rId3" cstate="screen"/>
          <a:stretch>
            <a:fillRect/>
          </a:stretch>
        </p:blipFill>
        <p:spPr>
          <a:xfrm>
            <a:off x="16423" y="6248580"/>
            <a:ext cx="2502315" cy="609420"/>
          </a:xfrm>
          <a:prstGeom prst="rect">
            <a:avLst/>
          </a:prstGeom>
        </p:spPr>
      </p:pic>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92428528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idx="1"/>
          </p:nvPr>
        </p:nvSpPr>
        <p:spPr>
          <a:xfrm>
            <a:off x="323528" y="116632"/>
            <a:ext cx="8362950" cy="5111750"/>
          </a:xfrm>
        </p:spPr>
        <p:txBody>
          <a:bodyPr>
            <a:normAutofit fontScale="92500" lnSpcReduction="10000"/>
          </a:bodyPr>
          <a:lstStyle/>
          <a:p>
            <a:pPr algn="ctr">
              <a:lnSpc>
                <a:spcPct val="90000"/>
              </a:lnSpc>
              <a:buNone/>
            </a:pPr>
            <a:r>
              <a:rPr lang="en-US" sz="4000" b="1" dirty="0" smtClean="0">
                <a:solidFill>
                  <a:srgbClr val="0070C0"/>
                </a:solidFill>
                <a:latin typeface="Calibri" pitchFamily="34" charset="0"/>
                <a:cs typeface="Calibri" pitchFamily="34" charset="0"/>
              </a:rPr>
              <a:t>Why Use </a:t>
            </a:r>
            <a:r>
              <a:rPr lang="en-GB" sz="4000" b="1" dirty="0" smtClean="0">
                <a:solidFill>
                  <a:srgbClr val="0070C0"/>
                </a:solidFill>
                <a:latin typeface="Calibri" pitchFamily="34" charset="0"/>
                <a:cs typeface="Calibri" pitchFamily="34" charset="0"/>
              </a:rPr>
              <a:t>Mifab HydroMax?</a:t>
            </a:r>
          </a:p>
          <a:p>
            <a:pPr algn="ctr" eaLnBrk="1" hangingPunct="1">
              <a:lnSpc>
                <a:spcPct val="90000"/>
              </a:lnSpc>
              <a:buFontTx/>
              <a:buNone/>
            </a:pPr>
            <a:endParaRPr lang="en-US" dirty="0" smtClean="0">
              <a:solidFill>
                <a:srgbClr val="0070C0"/>
              </a:solidFill>
              <a:latin typeface="Calibri" pitchFamily="34" charset="0"/>
              <a:cs typeface="Calibri" pitchFamily="34" charset="0"/>
            </a:endParaRPr>
          </a:p>
          <a:p>
            <a:pPr algn="ctr" eaLnBrk="1" hangingPunct="1">
              <a:lnSpc>
                <a:spcPct val="90000"/>
              </a:lnSpc>
              <a:buFontTx/>
              <a:buNone/>
            </a:pPr>
            <a:r>
              <a:rPr lang="en-US" sz="3800" dirty="0" smtClean="0">
                <a:solidFill>
                  <a:srgbClr val="0070C0"/>
                </a:solidFill>
                <a:latin typeface="Calibri" pitchFamily="34" charset="0"/>
                <a:cs typeface="Calibri" pitchFamily="34" charset="0"/>
              </a:rPr>
              <a:t>Partnership with over 20 years </a:t>
            </a:r>
            <a:r>
              <a:rPr lang="en-US" sz="3800" b="1" dirty="0" smtClean="0">
                <a:solidFill>
                  <a:srgbClr val="0070C0"/>
                </a:solidFill>
                <a:latin typeface="Calibri" pitchFamily="34" charset="0"/>
                <a:cs typeface="Calibri" pitchFamily="34" charset="0"/>
              </a:rPr>
              <a:t>EXPERIENCE</a:t>
            </a:r>
            <a:r>
              <a:rPr lang="en-US" sz="3800" dirty="0" smtClean="0">
                <a:solidFill>
                  <a:srgbClr val="0070C0"/>
                </a:solidFill>
                <a:latin typeface="Calibri" pitchFamily="34" charset="0"/>
                <a:cs typeface="Calibri" pitchFamily="34" charset="0"/>
              </a:rPr>
              <a:t> </a:t>
            </a:r>
          </a:p>
          <a:p>
            <a:pPr algn="ctr" eaLnBrk="1" hangingPunct="1">
              <a:lnSpc>
                <a:spcPct val="90000"/>
              </a:lnSpc>
              <a:buFontTx/>
              <a:buNone/>
            </a:pPr>
            <a:r>
              <a:rPr lang="en-US" sz="3800" dirty="0" smtClean="0">
                <a:solidFill>
                  <a:srgbClr val="0070C0"/>
                </a:solidFill>
                <a:latin typeface="Calibri" pitchFamily="34" charset="0"/>
                <a:cs typeface="Calibri" pitchFamily="34" charset="0"/>
              </a:rPr>
              <a:t>in Siphonic Roof Drainage Systems</a:t>
            </a:r>
          </a:p>
          <a:p>
            <a:pPr algn="ctr" eaLnBrk="1" hangingPunct="1">
              <a:lnSpc>
                <a:spcPct val="90000"/>
              </a:lnSpc>
              <a:buFontTx/>
              <a:buNone/>
            </a:pPr>
            <a:endParaRPr lang="en-US" sz="3800" dirty="0" smtClean="0">
              <a:solidFill>
                <a:srgbClr val="0070C0"/>
              </a:solidFill>
              <a:latin typeface="Calibri" pitchFamily="34" charset="0"/>
              <a:cs typeface="Calibri" pitchFamily="34" charset="0"/>
            </a:endParaRPr>
          </a:p>
          <a:p>
            <a:pPr algn="ctr" eaLnBrk="1" hangingPunct="1">
              <a:lnSpc>
                <a:spcPct val="90000"/>
              </a:lnSpc>
              <a:buFontTx/>
              <a:buNone/>
            </a:pPr>
            <a:r>
              <a:rPr lang="en-US" sz="3800" dirty="0" smtClean="0">
                <a:solidFill>
                  <a:srgbClr val="0070C0"/>
                </a:solidFill>
                <a:latin typeface="Calibri" pitchFamily="34" charset="0"/>
                <a:cs typeface="Calibri" pitchFamily="34" charset="0"/>
              </a:rPr>
              <a:t>TRACK RECORD OF</a:t>
            </a:r>
          </a:p>
          <a:p>
            <a:pPr algn="ctr" eaLnBrk="1" hangingPunct="1">
              <a:lnSpc>
                <a:spcPct val="90000"/>
              </a:lnSpc>
              <a:buFontTx/>
              <a:buNone/>
            </a:pPr>
            <a:r>
              <a:rPr lang="en-US" sz="3800" b="1" dirty="0" smtClean="0">
                <a:solidFill>
                  <a:srgbClr val="0070C0"/>
                </a:solidFill>
                <a:latin typeface="Calibri" pitchFamily="34" charset="0"/>
                <a:cs typeface="Calibri" pitchFamily="34" charset="0"/>
              </a:rPr>
              <a:t>PROVEN SUCCESS</a:t>
            </a:r>
          </a:p>
          <a:p>
            <a:pPr algn="ctr" eaLnBrk="1" hangingPunct="1">
              <a:lnSpc>
                <a:spcPct val="90000"/>
              </a:lnSpc>
              <a:buFontTx/>
              <a:buNone/>
            </a:pPr>
            <a:endParaRPr lang="en-US" sz="3800" dirty="0" smtClean="0">
              <a:solidFill>
                <a:srgbClr val="0070C0"/>
              </a:solidFill>
              <a:latin typeface="Calibri" pitchFamily="34" charset="0"/>
              <a:cs typeface="Calibri" pitchFamily="34" charset="0"/>
            </a:endParaRPr>
          </a:p>
          <a:p>
            <a:pPr algn="ctr" eaLnBrk="1" hangingPunct="1">
              <a:lnSpc>
                <a:spcPct val="90000"/>
              </a:lnSpc>
              <a:buFontTx/>
              <a:buNone/>
            </a:pPr>
            <a:r>
              <a:rPr lang="en-US" sz="3800" b="1" dirty="0" smtClean="0">
                <a:solidFill>
                  <a:srgbClr val="0070C0"/>
                </a:solidFill>
                <a:latin typeface="Calibri" pitchFamily="34" charset="0"/>
                <a:cs typeface="Calibri" pitchFamily="34" charset="0"/>
              </a:rPr>
              <a:t>Warranty by Mifab Inc.</a:t>
            </a: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65218">
                                            <p:txEl>
                                              <p:pRg st="2" end="2"/>
                                            </p:txEl>
                                          </p:spTgt>
                                        </p:tgtEl>
                                        <p:attrNameLst>
                                          <p:attrName>style.visibility</p:attrName>
                                        </p:attrNameLst>
                                      </p:cBhvr>
                                      <p:to>
                                        <p:strVal val="visible"/>
                                      </p:to>
                                    </p:set>
                                    <p:animEffect transition="in" filter="slide(fromBottom)">
                                      <p:cBhvr>
                                        <p:cTn id="7" dur="500"/>
                                        <p:tgtEl>
                                          <p:spTgt spid="265218">
                                            <p:txEl>
                                              <p:pRg st="2" end="2"/>
                                            </p:txEl>
                                          </p:spTgt>
                                        </p:tgtEl>
                                      </p:cBhvr>
                                    </p:animEffect>
                                  </p:childTnLst>
                                </p:cTn>
                              </p:par>
                              <p:par>
                                <p:cTn id="8" presetID="12" presetClass="entr" presetSubtype="4" fill="hold" nodeType="withEffect">
                                  <p:stCondLst>
                                    <p:cond delay="0"/>
                                  </p:stCondLst>
                                  <p:childTnLst>
                                    <p:set>
                                      <p:cBhvr>
                                        <p:cTn id="9" dur="1" fill="hold">
                                          <p:stCondLst>
                                            <p:cond delay="0"/>
                                          </p:stCondLst>
                                        </p:cTn>
                                        <p:tgtEl>
                                          <p:spTgt spid="265218">
                                            <p:txEl>
                                              <p:pRg st="3" end="3"/>
                                            </p:txEl>
                                          </p:spTgt>
                                        </p:tgtEl>
                                        <p:attrNameLst>
                                          <p:attrName>style.visibility</p:attrName>
                                        </p:attrNameLst>
                                      </p:cBhvr>
                                      <p:to>
                                        <p:strVal val="visible"/>
                                      </p:to>
                                    </p:set>
                                    <p:animEffect transition="in" filter="slide(fromBottom)">
                                      <p:cBhvr>
                                        <p:cTn id="10" dur="500"/>
                                        <p:tgtEl>
                                          <p:spTgt spid="26521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265218">
                                            <p:txEl>
                                              <p:pRg st="5" end="5"/>
                                            </p:txEl>
                                          </p:spTgt>
                                        </p:tgtEl>
                                        <p:attrNameLst>
                                          <p:attrName>style.visibility</p:attrName>
                                        </p:attrNameLst>
                                      </p:cBhvr>
                                      <p:to>
                                        <p:strVal val="visible"/>
                                      </p:to>
                                    </p:set>
                                    <p:animEffect transition="in" filter="slide(fromBottom)">
                                      <p:cBhvr>
                                        <p:cTn id="15" dur="500"/>
                                        <p:tgtEl>
                                          <p:spTgt spid="265218">
                                            <p:txEl>
                                              <p:pRg st="5" end="5"/>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265218">
                                            <p:txEl>
                                              <p:pRg st="6" end="6"/>
                                            </p:txEl>
                                          </p:spTgt>
                                        </p:tgtEl>
                                        <p:attrNameLst>
                                          <p:attrName>style.visibility</p:attrName>
                                        </p:attrNameLst>
                                      </p:cBhvr>
                                      <p:to>
                                        <p:strVal val="visible"/>
                                      </p:to>
                                    </p:set>
                                    <p:animEffect transition="in" filter="slide(fromBottom)">
                                      <p:cBhvr>
                                        <p:cTn id="18" dur="500"/>
                                        <p:tgtEl>
                                          <p:spTgt spid="265218">
                                            <p:txEl>
                                              <p:pRg st="6" end="6"/>
                                            </p:txEl>
                                          </p:spTgt>
                                        </p:tgtEl>
                                      </p:cBhvr>
                                    </p:animEffect>
                                  </p:childTnLst>
                                </p:cTn>
                              </p:par>
                              <p:par>
                                <p:cTn id="19" presetID="8" presetClass="emph" presetSubtype="0" fill="hold" nodeType="withEffect">
                                  <p:stCondLst>
                                    <p:cond delay="0"/>
                                  </p:stCondLst>
                                  <p:childTnLst>
                                    <p:animRot by="21600000">
                                      <p:cBhvr>
                                        <p:cTn id="20" dur="1000" fill="hold"/>
                                        <p:tgtEl>
                                          <p:spTgt spid="265218">
                                            <p:txEl>
                                              <p:pRg st="6" end="6"/>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5218">
                                            <p:txEl>
                                              <p:pRg st="8" end="8"/>
                                            </p:txEl>
                                          </p:spTgt>
                                        </p:tgtEl>
                                        <p:attrNameLst>
                                          <p:attrName>style.visibility</p:attrName>
                                        </p:attrNameLst>
                                      </p:cBhvr>
                                      <p:to>
                                        <p:strVal val="visible"/>
                                      </p:to>
                                    </p:set>
                                    <p:anim calcmode="lin" valueType="num">
                                      <p:cBhvr additive="base">
                                        <p:cTn id="25" dur="500" fill="hold"/>
                                        <p:tgtEl>
                                          <p:spTgt spid="265218">
                                            <p:txEl>
                                              <p:pRg st="8" end="8"/>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65218">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idx="1"/>
          </p:nvPr>
        </p:nvSpPr>
        <p:spPr>
          <a:xfrm>
            <a:off x="179512" y="116632"/>
            <a:ext cx="8856984" cy="6024136"/>
          </a:xfrm>
        </p:spPr>
        <p:txBody>
          <a:bodyPr/>
          <a:lstStyle/>
          <a:p>
            <a:pPr algn="ctr">
              <a:lnSpc>
                <a:spcPct val="90000"/>
              </a:lnSpc>
              <a:buNone/>
            </a:pPr>
            <a:r>
              <a:rPr lang="en-GB" sz="4000" b="1" dirty="0" smtClean="0">
                <a:solidFill>
                  <a:srgbClr val="0070C0"/>
                </a:solidFill>
                <a:latin typeface="Calibri" pitchFamily="34" charset="0"/>
                <a:cs typeface="Calibri" pitchFamily="34" charset="0"/>
              </a:rPr>
              <a:t>Why Mifab </a:t>
            </a:r>
            <a:r>
              <a:rPr lang="en-GB" sz="4000" b="1" dirty="0">
                <a:solidFill>
                  <a:srgbClr val="0070C0"/>
                </a:solidFill>
                <a:latin typeface="Calibri" pitchFamily="34" charset="0"/>
                <a:cs typeface="Calibri" pitchFamily="34" charset="0"/>
              </a:rPr>
              <a:t>HydroMax</a:t>
            </a:r>
            <a:r>
              <a:rPr lang="en-GB" sz="4000" b="1" dirty="0" smtClean="0">
                <a:solidFill>
                  <a:srgbClr val="0070C0"/>
                </a:solidFill>
                <a:latin typeface="Calibri" pitchFamily="34" charset="0"/>
                <a:cs typeface="Calibri" pitchFamily="34" charset="0"/>
              </a:rPr>
              <a:t>®?</a:t>
            </a:r>
            <a:endParaRPr lang="en-GB" sz="4000" b="1" dirty="0">
              <a:solidFill>
                <a:srgbClr val="0070C0"/>
              </a:solidFill>
              <a:latin typeface="Calibri" pitchFamily="34" charset="0"/>
              <a:cs typeface="Calibri" pitchFamily="34" charset="0"/>
            </a:endParaRPr>
          </a:p>
          <a:p>
            <a:pPr algn="ctr" eaLnBrk="1" hangingPunct="1">
              <a:lnSpc>
                <a:spcPct val="90000"/>
              </a:lnSpc>
              <a:buFontTx/>
              <a:buNone/>
            </a:pPr>
            <a:endParaRPr lang="en-US" sz="1200" dirty="0" smtClean="0">
              <a:solidFill>
                <a:srgbClr val="0070C0"/>
              </a:solidFill>
              <a:latin typeface="Calibri" pitchFamily="34" charset="0"/>
              <a:cs typeface="Calibri" pitchFamily="34" charset="0"/>
            </a:endParaRP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Technical Benefits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Code Compliance</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Proven Technology with USA Track Record</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Service &amp; Support to Engineers and Contractors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Cost Savings (client, contractor???)</a:t>
            </a:r>
          </a:p>
          <a:p>
            <a:pPr marL="514350" indent="-514350">
              <a:lnSpc>
                <a:spcPct val="90000"/>
              </a:lnSpc>
              <a:buFontTx/>
              <a:buAutoNum type="arabicPeriod"/>
            </a:pPr>
            <a:r>
              <a:rPr lang="en-US" dirty="0" smtClean="0">
                <a:solidFill>
                  <a:srgbClr val="0070C0"/>
                </a:solidFill>
                <a:latin typeface="Calibri" pitchFamily="34" charset="0"/>
                <a:cs typeface="Calibri" pitchFamily="34" charset="0"/>
              </a:rPr>
              <a:t>We have Tech. Support in Chicago, IL, with full-time in-house Design Consultant providing Engineer’s with all the assistance they require</a:t>
            </a:r>
          </a:p>
          <a:p>
            <a:pPr marL="514350" indent="-514350">
              <a:lnSpc>
                <a:spcPct val="90000"/>
              </a:lnSpc>
              <a:buFontTx/>
              <a:buAutoNum type="arabicPeriod"/>
            </a:pPr>
            <a:r>
              <a:rPr lang="en-US" dirty="0" smtClean="0">
                <a:solidFill>
                  <a:srgbClr val="0070C0"/>
                </a:solidFill>
                <a:latin typeface="Calibri" pitchFamily="34" charset="0"/>
                <a:cs typeface="Calibri" pitchFamily="34" charset="0"/>
              </a:rPr>
              <a:t>Informative web-site</a:t>
            </a:r>
          </a:p>
          <a:p>
            <a:pPr marL="0" indent="0" eaLnBrk="1" hangingPunct="1">
              <a:lnSpc>
                <a:spcPct val="90000"/>
              </a:lnSpc>
              <a:buNone/>
            </a:pPr>
            <a:endParaRPr lang="en-US" dirty="0" smtClean="0">
              <a:solidFill>
                <a:srgbClr val="0070C0"/>
              </a:solidFill>
              <a:latin typeface="Calibri" pitchFamily="34" charset="0"/>
              <a:cs typeface="Calibri" pitchFamily="34" charset="0"/>
            </a:endParaRPr>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7218336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5218">
                                            <p:txEl>
                                              <p:pRg st="0" end="0"/>
                                            </p:txEl>
                                          </p:spTgt>
                                        </p:tgtEl>
                                        <p:attrNameLst>
                                          <p:attrName>style.visibility</p:attrName>
                                        </p:attrNameLst>
                                      </p:cBhvr>
                                      <p:to>
                                        <p:strVal val="visible"/>
                                      </p:to>
                                    </p:set>
                                    <p:animEffect transition="in" filter="fade">
                                      <p:cBhvr>
                                        <p:cTn id="7" dur="1000"/>
                                        <p:tgtEl>
                                          <p:spTgt spid="265218">
                                            <p:txEl>
                                              <p:pRg st="0" end="0"/>
                                            </p:txEl>
                                          </p:spTgt>
                                        </p:tgtEl>
                                      </p:cBhvr>
                                    </p:animEffect>
                                    <p:anim calcmode="lin" valueType="num">
                                      <p:cBhvr>
                                        <p:cTn id="8" dur="1000" fill="hold"/>
                                        <p:tgtEl>
                                          <p:spTgt spid="2652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52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5218">
                                            <p:txEl>
                                              <p:pRg st="2" end="2"/>
                                            </p:txEl>
                                          </p:spTgt>
                                        </p:tgtEl>
                                        <p:attrNameLst>
                                          <p:attrName>style.visibility</p:attrName>
                                        </p:attrNameLst>
                                      </p:cBhvr>
                                      <p:to>
                                        <p:strVal val="visible"/>
                                      </p:to>
                                    </p:set>
                                    <p:animEffect transition="in" filter="fade">
                                      <p:cBhvr>
                                        <p:cTn id="14" dur="1000"/>
                                        <p:tgtEl>
                                          <p:spTgt spid="265218">
                                            <p:txEl>
                                              <p:pRg st="2" end="2"/>
                                            </p:txEl>
                                          </p:spTgt>
                                        </p:tgtEl>
                                      </p:cBhvr>
                                    </p:animEffect>
                                    <p:anim calcmode="lin" valueType="num">
                                      <p:cBhvr>
                                        <p:cTn id="15" dur="1000" fill="hold"/>
                                        <p:tgtEl>
                                          <p:spTgt spid="26521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652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5218">
                                            <p:txEl>
                                              <p:pRg st="3" end="3"/>
                                            </p:txEl>
                                          </p:spTgt>
                                        </p:tgtEl>
                                        <p:attrNameLst>
                                          <p:attrName>style.visibility</p:attrName>
                                        </p:attrNameLst>
                                      </p:cBhvr>
                                      <p:to>
                                        <p:strVal val="visible"/>
                                      </p:to>
                                    </p:set>
                                    <p:animEffect transition="in" filter="fade">
                                      <p:cBhvr>
                                        <p:cTn id="21" dur="1000"/>
                                        <p:tgtEl>
                                          <p:spTgt spid="265218">
                                            <p:txEl>
                                              <p:pRg st="3" end="3"/>
                                            </p:txEl>
                                          </p:spTgt>
                                        </p:tgtEl>
                                      </p:cBhvr>
                                    </p:animEffect>
                                    <p:anim calcmode="lin" valueType="num">
                                      <p:cBhvr>
                                        <p:cTn id="22" dur="1000" fill="hold"/>
                                        <p:tgtEl>
                                          <p:spTgt spid="26521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652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5218">
                                            <p:txEl>
                                              <p:pRg st="4" end="4"/>
                                            </p:txEl>
                                          </p:spTgt>
                                        </p:tgtEl>
                                        <p:attrNameLst>
                                          <p:attrName>style.visibility</p:attrName>
                                        </p:attrNameLst>
                                      </p:cBhvr>
                                      <p:to>
                                        <p:strVal val="visible"/>
                                      </p:to>
                                    </p:set>
                                    <p:animEffect transition="in" filter="fade">
                                      <p:cBhvr>
                                        <p:cTn id="28" dur="1000"/>
                                        <p:tgtEl>
                                          <p:spTgt spid="265218">
                                            <p:txEl>
                                              <p:pRg st="4" end="4"/>
                                            </p:txEl>
                                          </p:spTgt>
                                        </p:tgtEl>
                                      </p:cBhvr>
                                    </p:animEffect>
                                    <p:anim calcmode="lin" valueType="num">
                                      <p:cBhvr>
                                        <p:cTn id="29" dur="1000" fill="hold"/>
                                        <p:tgtEl>
                                          <p:spTgt spid="26521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652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5218">
                                            <p:txEl>
                                              <p:pRg st="5" end="5"/>
                                            </p:txEl>
                                          </p:spTgt>
                                        </p:tgtEl>
                                        <p:attrNameLst>
                                          <p:attrName>style.visibility</p:attrName>
                                        </p:attrNameLst>
                                      </p:cBhvr>
                                      <p:to>
                                        <p:strVal val="visible"/>
                                      </p:to>
                                    </p:set>
                                    <p:animEffect transition="in" filter="fade">
                                      <p:cBhvr>
                                        <p:cTn id="35" dur="1000"/>
                                        <p:tgtEl>
                                          <p:spTgt spid="265218">
                                            <p:txEl>
                                              <p:pRg st="5" end="5"/>
                                            </p:txEl>
                                          </p:spTgt>
                                        </p:tgtEl>
                                      </p:cBhvr>
                                    </p:animEffect>
                                    <p:anim calcmode="lin" valueType="num">
                                      <p:cBhvr>
                                        <p:cTn id="36" dur="1000" fill="hold"/>
                                        <p:tgtEl>
                                          <p:spTgt spid="26521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26521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65218">
                                            <p:txEl>
                                              <p:pRg st="6" end="6"/>
                                            </p:txEl>
                                          </p:spTgt>
                                        </p:tgtEl>
                                        <p:attrNameLst>
                                          <p:attrName>style.visibility</p:attrName>
                                        </p:attrNameLst>
                                      </p:cBhvr>
                                      <p:to>
                                        <p:strVal val="visible"/>
                                      </p:to>
                                    </p:set>
                                    <p:animEffect transition="in" filter="fade">
                                      <p:cBhvr>
                                        <p:cTn id="42" dur="1000"/>
                                        <p:tgtEl>
                                          <p:spTgt spid="265218">
                                            <p:txEl>
                                              <p:pRg st="6" end="6"/>
                                            </p:txEl>
                                          </p:spTgt>
                                        </p:tgtEl>
                                      </p:cBhvr>
                                    </p:animEffect>
                                    <p:anim calcmode="lin" valueType="num">
                                      <p:cBhvr>
                                        <p:cTn id="43" dur="1000" fill="hold"/>
                                        <p:tgtEl>
                                          <p:spTgt spid="26521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26521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65218">
                                            <p:txEl>
                                              <p:pRg st="7" end="7"/>
                                            </p:txEl>
                                          </p:spTgt>
                                        </p:tgtEl>
                                        <p:attrNameLst>
                                          <p:attrName>style.visibility</p:attrName>
                                        </p:attrNameLst>
                                      </p:cBhvr>
                                      <p:to>
                                        <p:strVal val="visible"/>
                                      </p:to>
                                    </p:set>
                                    <p:animEffect transition="in" filter="fade">
                                      <p:cBhvr>
                                        <p:cTn id="49" dur="1000"/>
                                        <p:tgtEl>
                                          <p:spTgt spid="265218">
                                            <p:txEl>
                                              <p:pRg st="7" end="7"/>
                                            </p:txEl>
                                          </p:spTgt>
                                        </p:tgtEl>
                                      </p:cBhvr>
                                    </p:animEffect>
                                    <p:anim calcmode="lin" valueType="num">
                                      <p:cBhvr>
                                        <p:cTn id="50" dur="1000" fill="hold"/>
                                        <p:tgtEl>
                                          <p:spTgt spid="265218">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6521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65218">
                                            <p:txEl>
                                              <p:pRg st="8" end="8"/>
                                            </p:txEl>
                                          </p:spTgt>
                                        </p:tgtEl>
                                        <p:attrNameLst>
                                          <p:attrName>style.visibility</p:attrName>
                                        </p:attrNameLst>
                                      </p:cBhvr>
                                      <p:to>
                                        <p:strVal val="visible"/>
                                      </p:to>
                                    </p:set>
                                    <p:animEffect transition="in" filter="fade">
                                      <p:cBhvr>
                                        <p:cTn id="56" dur="1000"/>
                                        <p:tgtEl>
                                          <p:spTgt spid="265218">
                                            <p:txEl>
                                              <p:pRg st="8" end="8"/>
                                            </p:txEl>
                                          </p:spTgt>
                                        </p:tgtEl>
                                      </p:cBhvr>
                                    </p:animEffect>
                                    <p:anim calcmode="lin" valueType="num">
                                      <p:cBhvr>
                                        <p:cTn id="57" dur="1000" fill="hold"/>
                                        <p:tgtEl>
                                          <p:spTgt spid="265218">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26521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229600" cy="778098"/>
          </a:xfrm>
        </p:spPr>
        <p:txBody>
          <a:bodyPr/>
          <a:lstStyle/>
          <a:p>
            <a:r>
              <a:rPr lang="en-GB" sz="4000" dirty="0" smtClean="0">
                <a:latin typeface="Calibri" pitchFamily="34" charset="0"/>
                <a:cs typeface="Calibri" pitchFamily="34" charset="0"/>
                <a:hlinkClick r:id="rId2"/>
              </a:rPr>
              <a:t>www.hydromax.com</a:t>
            </a:r>
            <a:r>
              <a:rPr lang="en-GB" dirty="0" smtClean="0"/>
              <a:t> </a:t>
            </a:r>
            <a:endParaRPr lang="en-GB" dirty="0"/>
          </a:p>
        </p:txBody>
      </p:sp>
      <p:sp>
        <p:nvSpPr>
          <p:cNvPr id="4" name="Rectangle 2"/>
          <p:cNvSpPr>
            <a:spLocks noGrp="1" noChangeArrowheads="1"/>
          </p:cNvSpPr>
          <p:nvPr>
            <p:ph idx="1"/>
          </p:nvPr>
        </p:nvSpPr>
        <p:spPr>
          <a:xfrm>
            <a:off x="107504" y="980728"/>
            <a:ext cx="8784976" cy="4525963"/>
          </a:xfrm>
        </p:spPr>
        <p:txBody>
          <a:bodyPr/>
          <a:lstStyle/>
          <a:p>
            <a:pPr algn="ctr" eaLnBrk="1" hangingPunct="1">
              <a:lnSpc>
                <a:spcPct val="90000"/>
              </a:lnSpc>
              <a:buFontTx/>
              <a:buNone/>
            </a:pPr>
            <a:endParaRPr lang="en-US" sz="1200" dirty="0" smtClean="0">
              <a:solidFill>
                <a:srgbClr val="0070C0"/>
              </a:solidFill>
              <a:latin typeface="Calibri" pitchFamily="34" charset="0"/>
              <a:cs typeface="Calibri" pitchFamily="34" charset="0"/>
            </a:endParaRP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Videos showing how it works and pine straw test</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FAQ’s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Suitable Project Types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Technical Explanations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Technical Presentation</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Registration accesses areas for further information and forums</a:t>
            </a:r>
          </a:p>
          <a:p>
            <a:pPr marL="514350" indent="-514350" eaLnBrk="1" hangingPunct="1">
              <a:lnSpc>
                <a:spcPct val="90000"/>
              </a:lnSpc>
              <a:buFontTx/>
              <a:buAutoNum type="arabicPeriod"/>
            </a:pPr>
            <a:r>
              <a:rPr lang="en-US" dirty="0" smtClean="0">
                <a:solidFill>
                  <a:srgbClr val="0070C0"/>
                </a:solidFill>
                <a:latin typeface="Calibri" pitchFamily="34" charset="0"/>
                <a:cs typeface="Calibri" pitchFamily="34" charset="0"/>
              </a:rPr>
              <a:t>Benefits (Design Team/Client/Contractor)</a:t>
            </a:r>
          </a:p>
          <a:p>
            <a:pPr marL="0" indent="0" eaLnBrk="1" hangingPunct="1">
              <a:lnSpc>
                <a:spcPct val="90000"/>
              </a:lnSpc>
              <a:buNone/>
            </a:pPr>
            <a:endParaRPr lang="en-US" dirty="0" smtClean="0">
              <a:solidFill>
                <a:srgbClr val="0070C0"/>
              </a:solidFill>
              <a:latin typeface="Calibri" pitchFamily="34" charset="0"/>
              <a:cs typeface="Calibri" pitchFamily="34" charset="0"/>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2398016184"/>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720080"/>
          </a:xfrm>
        </p:spPr>
        <p:txBody>
          <a:bodyPr>
            <a:normAutofit fontScale="90000"/>
          </a:bodyPr>
          <a:lstStyle/>
          <a:p>
            <a:r>
              <a:rPr lang="en-GB" sz="4000" dirty="0" smtClean="0">
                <a:latin typeface="Calibri" pitchFamily="34" charset="0"/>
                <a:cs typeface="Calibri" pitchFamily="34" charset="0"/>
                <a:hlinkClick r:id="rId2"/>
              </a:rPr>
              <a:t>www.hydromax.com</a:t>
            </a:r>
            <a:r>
              <a:rPr lang="en-GB" dirty="0" smtClean="0"/>
              <a:t> </a:t>
            </a:r>
            <a:endParaRPr lang="en-GB" dirty="0"/>
          </a:p>
        </p:txBody>
      </p:sp>
      <p:pic>
        <p:nvPicPr>
          <p:cNvPr id="3031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556" t="8337" r="22877" b="7140"/>
          <a:stretch/>
        </p:blipFill>
        <p:spPr bwMode="auto">
          <a:xfrm>
            <a:off x="1115616" y="576486"/>
            <a:ext cx="6552728" cy="5507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MIFAB-Hydromax 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4236768164"/>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ChangeArrowheads="1"/>
          </p:cNvSpPr>
          <p:nvPr/>
        </p:nvSpPr>
        <p:spPr bwMode="auto">
          <a:xfrm>
            <a:off x="0" y="1295400"/>
            <a:ext cx="184150" cy="366713"/>
          </a:xfrm>
          <a:prstGeom prst="rect">
            <a:avLst/>
          </a:prstGeom>
          <a:noFill/>
          <a:ln w="9525">
            <a:noFill/>
            <a:miter lim="800000"/>
            <a:headEnd/>
            <a:tailEnd/>
          </a:ln>
        </p:spPr>
        <p:txBody>
          <a:bodyPr wrap="none" anchor="ctr">
            <a:spAutoFit/>
          </a:bodyPr>
          <a:lstStyle/>
          <a:p>
            <a:endParaRPr lang="en-GB"/>
          </a:p>
        </p:txBody>
      </p:sp>
      <p:sp>
        <p:nvSpPr>
          <p:cNvPr id="80898"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a:p>
          <a:p>
            <a:pPr eaLnBrk="0" hangingPunct="0"/>
            <a:r>
              <a:rPr lang="en-US" sz="1200"/>
              <a:t> </a:t>
            </a:r>
            <a:endParaRPr lang="en-US"/>
          </a:p>
        </p:txBody>
      </p:sp>
      <p:sp>
        <p:nvSpPr>
          <p:cNvPr id="304132" name="Text Box 4"/>
          <p:cNvSpPr txBox="1">
            <a:spLocks noChangeArrowheads="1"/>
          </p:cNvSpPr>
          <p:nvPr/>
        </p:nvSpPr>
        <p:spPr bwMode="auto">
          <a:xfrm>
            <a:off x="107504" y="116632"/>
            <a:ext cx="9036496" cy="5601533"/>
          </a:xfrm>
          <a:prstGeom prst="rect">
            <a:avLst/>
          </a:prstGeom>
          <a:noFill/>
          <a:ln w="9525">
            <a:noFill/>
            <a:miter lim="800000"/>
            <a:headEnd/>
            <a:tailEnd/>
          </a:ln>
        </p:spPr>
        <p:txBody>
          <a:bodyPr wrap="square">
            <a:spAutoFit/>
          </a:bodyPr>
          <a:lstStyle/>
          <a:p>
            <a:pPr marL="342900" indent="-342900" algn="ctr"/>
            <a:r>
              <a:rPr lang="en-GB" sz="3200" dirty="0">
                <a:solidFill>
                  <a:srgbClr val="0070C0"/>
                </a:solidFill>
                <a:latin typeface="Calibri" pitchFamily="34" charset="0"/>
                <a:cs typeface="Calibri" pitchFamily="34" charset="0"/>
              </a:rPr>
              <a:t>Top </a:t>
            </a:r>
            <a:r>
              <a:rPr lang="en-GB" sz="3200" dirty="0" smtClean="0">
                <a:solidFill>
                  <a:srgbClr val="0070C0"/>
                </a:solidFill>
                <a:latin typeface="Calibri" pitchFamily="34" charset="0"/>
                <a:cs typeface="Calibri" pitchFamily="34" charset="0"/>
              </a:rPr>
              <a:t>10 Technical </a:t>
            </a:r>
            <a:r>
              <a:rPr lang="en-GB" sz="3200" dirty="0">
                <a:solidFill>
                  <a:srgbClr val="0070C0"/>
                </a:solidFill>
                <a:latin typeface="Calibri" pitchFamily="34" charset="0"/>
                <a:cs typeface="Calibri" pitchFamily="34" charset="0"/>
              </a:rPr>
              <a:t>Benefits </a:t>
            </a:r>
            <a:endParaRPr lang="en-GB" sz="3200" dirty="0" smtClean="0">
              <a:solidFill>
                <a:srgbClr val="0070C0"/>
              </a:solidFill>
              <a:latin typeface="Calibri" pitchFamily="34" charset="0"/>
              <a:cs typeface="Calibri" pitchFamily="34" charset="0"/>
            </a:endParaRPr>
          </a:p>
          <a:p>
            <a:pPr marL="342900" indent="-342900" algn="ctr"/>
            <a:r>
              <a:rPr lang="en-GB" sz="3200" b="1" dirty="0" smtClean="0">
                <a:solidFill>
                  <a:srgbClr val="0070C0"/>
                </a:solidFill>
                <a:latin typeface="Calibri" pitchFamily="34" charset="0"/>
                <a:cs typeface="Calibri" pitchFamily="34" charset="0"/>
              </a:rPr>
              <a:t>Mifab HydroMax</a:t>
            </a:r>
            <a:r>
              <a:rPr lang="en-US" sz="3200" b="1" dirty="0" smtClean="0">
                <a:solidFill>
                  <a:srgbClr val="0070C0"/>
                </a:solidFill>
                <a:latin typeface="Calibri" pitchFamily="34" charset="0"/>
                <a:cs typeface="Calibri" pitchFamily="34" charset="0"/>
              </a:rPr>
              <a:t>®</a:t>
            </a:r>
            <a:r>
              <a:rPr lang="en-GB" sz="3200" b="1" dirty="0" smtClean="0">
                <a:solidFill>
                  <a:srgbClr val="0070C0"/>
                </a:solidFill>
                <a:latin typeface="Calibri" pitchFamily="34" charset="0"/>
                <a:cs typeface="Calibri" pitchFamily="34" charset="0"/>
              </a:rPr>
              <a:t> </a:t>
            </a:r>
            <a:r>
              <a:rPr lang="en-GB" sz="3200" dirty="0" smtClean="0">
                <a:solidFill>
                  <a:srgbClr val="0070C0"/>
                </a:solidFill>
                <a:latin typeface="Calibri" pitchFamily="34" charset="0"/>
                <a:cs typeface="Calibri" pitchFamily="34" charset="0"/>
              </a:rPr>
              <a:t>Siphonic </a:t>
            </a:r>
            <a:r>
              <a:rPr lang="en-GB" sz="3200" dirty="0">
                <a:solidFill>
                  <a:srgbClr val="0070C0"/>
                </a:solidFill>
                <a:latin typeface="Calibri" pitchFamily="34" charset="0"/>
                <a:cs typeface="Calibri" pitchFamily="34" charset="0"/>
              </a:rPr>
              <a:t>Roof </a:t>
            </a:r>
            <a:r>
              <a:rPr lang="en-GB" sz="3200" dirty="0" smtClean="0">
                <a:solidFill>
                  <a:srgbClr val="0070C0"/>
                </a:solidFill>
                <a:latin typeface="Calibri" pitchFamily="34" charset="0"/>
                <a:cs typeface="Calibri" pitchFamily="34" charset="0"/>
              </a:rPr>
              <a:t>Drainage</a:t>
            </a:r>
            <a:br>
              <a:rPr lang="en-GB" sz="3200" dirty="0" smtClean="0">
                <a:solidFill>
                  <a:srgbClr val="0070C0"/>
                </a:solidFill>
                <a:latin typeface="Calibri" pitchFamily="34" charset="0"/>
                <a:cs typeface="Calibri" pitchFamily="34" charset="0"/>
              </a:rPr>
            </a:br>
            <a:r>
              <a:rPr lang="en-GB" sz="3200" dirty="0" smtClean="0">
                <a:solidFill>
                  <a:srgbClr val="0070C0"/>
                </a:solidFill>
                <a:latin typeface="Calibri" pitchFamily="34" charset="0"/>
                <a:cs typeface="Calibri" pitchFamily="34" charset="0"/>
              </a:rPr>
              <a:t/>
            </a:r>
            <a:br>
              <a:rPr lang="en-GB" sz="3200" dirty="0" smtClean="0">
                <a:solidFill>
                  <a:srgbClr val="0070C0"/>
                </a:solidFill>
                <a:latin typeface="Calibri" pitchFamily="34" charset="0"/>
                <a:cs typeface="Calibri" pitchFamily="34" charset="0"/>
              </a:rPr>
            </a:br>
            <a:endParaRPr lang="en-GB" sz="2800" dirty="0">
              <a:solidFill>
                <a:srgbClr val="0070C0"/>
              </a:solidFill>
              <a:latin typeface="Calibri" pitchFamily="34" charset="0"/>
              <a:cs typeface="Calibri" pitchFamily="34" charset="0"/>
            </a:endParaRPr>
          </a:p>
          <a:p>
            <a:pPr marL="361950" indent="-361950">
              <a:buAutoNum type="arabicPeriod"/>
            </a:pPr>
            <a:r>
              <a:rPr lang="en-GB" sz="2600" b="1" dirty="0" smtClean="0">
                <a:solidFill>
                  <a:srgbClr val="0070C0"/>
                </a:solidFill>
                <a:latin typeface="Calibri" pitchFamily="34" charset="0"/>
                <a:cs typeface="Calibri" pitchFamily="34" charset="0"/>
              </a:rPr>
              <a:t>Smaller </a:t>
            </a:r>
            <a:r>
              <a:rPr lang="en-GB" sz="2600" b="1" dirty="0">
                <a:solidFill>
                  <a:srgbClr val="0070C0"/>
                </a:solidFill>
                <a:latin typeface="Calibri" pitchFamily="34" charset="0"/>
                <a:cs typeface="Calibri" pitchFamily="34" charset="0"/>
              </a:rPr>
              <a:t>Diameter </a:t>
            </a:r>
            <a:r>
              <a:rPr lang="en-GB" sz="2600" dirty="0">
                <a:solidFill>
                  <a:srgbClr val="0070C0"/>
                </a:solidFill>
                <a:latin typeface="Calibri" pitchFamily="34" charset="0"/>
                <a:cs typeface="Calibri" pitchFamily="34" charset="0"/>
              </a:rPr>
              <a:t>pipe work </a:t>
            </a:r>
            <a:r>
              <a:rPr lang="en-GB" sz="2600" dirty="0" smtClean="0">
                <a:solidFill>
                  <a:srgbClr val="0070C0"/>
                </a:solidFill>
                <a:latin typeface="Calibri" pitchFamily="34" charset="0"/>
                <a:cs typeface="Calibri" pitchFamily="34" charset="0"/>
              </a:rPr>
              <a:t>– approx. half the gravity dia.</a:t>
            </a:r>
          </a:p>
          <a:p>
            <a:pPr marL="361950" indent="-361950">
              <a:buAutoNum type="arabicPeriod"/>
            </a:pPr>
            <a:endParaRPr lang="en-GB" sz="2600" dirty="0">
              <a:solidFill>
                <a:srgbClr val="0070C0"/>
              </a:solidFill>
              <a:latin typeface="Calibri" pitchFamily="34" charset="0"/>
              <a:cs typeface="Calibri" pitchFamily="34" charset="0"/>
            </a:endParaRPr>
          </a:p>
          <a:p>
            <a:pPr marL="361950" indent="-361950">
              <a:buAutoNum type="arabicPeriod"/>
            </a:pPr>
            <a:r>
              <a:rPr lang="en-GB" sz="2600" dirty="0" smtClean="0">
                <a:solidFill>
                  <a:srgbClr val="0070C0"/>
                </a:solidFill>
                <a:latin typeface="Calibri" pitchFamily="34" charset="0"/>
                <a:cs typeface="Calibri" pitchFamily="34" charset="0"/>
              </a:rPr>
              <a:t>Horizontal pipes are installed </a:t>
            </a:r>
            <a:r>
              <a:rPr lang="en-GB" sz="2600" dirty="0">
                <a:solidFill>
                  <a:srgbClr val="0070C0"/>
                </a:solidFill>
                <a:latin typeface="Calibri" pitchFamily="34" charset="0"/>
                <a:cs typeface="Calibri" pitchFamily="34" charset="0"/>
              </a:rPr>
              <a:t>without </a:t>
            </a:r>
            <a:r>
              <a:rPr lang="en-GB" sz="2600" b="1" dirty="0" smtClean="0">
                <a:solidFill>
                  <a:srgbClr val="0070C0"/>
                </a:solidFill>
                <a:latin typeface="Calibri" pitchFamily="34" charset="0"/>
                <a:cs typeface="Calibri" pitchFamily="34" charset="0"/>
              </a:rPr>
              <a:t>GRADE – Flat Level</a:t>
            </a:r>
            <a:r>
              <a:rPr lang="en-GB" sz="2600" dirty="0" smtClean="0">
                <a:solidFill>
                  <a:srgbClr val="0070C0"/>
                </a:solidFill>
                <a:latin typeface="Calibri" pitchFamily="34" charset="0"/>
                <a:cs typeface="Calibri" pitchFamily="34" charset="0"/>
              </a:rPr>
              <a:t>. </a:t>
            </a:r>
            <a:endParaRPr lang="en-GB" sz="2600" dirty="0">
              <a:solidFill>
                <a:srgbClr val="0070C0"/>
              </a:solidFill>
              <a:latin typeface="Calibri" pitchFamily="34" charset="0"/>
              <a:cs typeface="Calibri" pitchFamily="34" charset="0"/>
            </a:endParaRPr>
          </a:p>
          <a:p>
            <a:pPr marL="361950" indent="-361950"/>
            <a:endParaRPr lang="en-GB" sz="2600" dirty="0">
              <a:solidFill>
                <a:srgbClr val="0070C0"/>
              </a:solidFill>
              <a:latin typeface="Calibri" pitchFamily="34" charset="0"/>
              <a:cs typeface="Calibri" pitchFamily="34" charset="0"/>
            </a:endParaRPr>
          </a:p>
          <a:p>
            <a:pPr marL="361950" indent="-361950"/>
            <a:r>
              <a:rPr lang="en-GB" sz="2600" dirty="0" smtClean="0">
                <a:solidFill>
                  <a:srgbClr val="0070C0"/>
                </a:solidFill>
                <a:latin typeface="Calibri" pitchFamily="34" charset="0"/>
                <a:cs typeface="Calibri" pitchFamily="34" charset="0"/>
              </a:rPr>
              <a:t>3. Pipes </a:t>
            </a:r>
            <a:r>
              <a:rPr lang="en-GB" sz="2600" dirty="0">
                <a:solidFill>
                  <a:srgbClr val="0070C0"/>
                </a:solidFill>
                <a:latin typeface="Calibri" pitchFamily="34" charset="0"/>
                <a:cs typeface="Calibri" pitchFamily="34" charset="0"/>
              </a:rPr>
              <a:t>run </a:t>
            </a:r>
            <a:r>
              <a:rPr lang="en-GB" sz="2600" dirty="0" smtClean="0">
                <a:solidFill>
                  <a:srgbClr val="0070C0"/>
                </a:solidFill>
                <a:latin typeface="Calibri" pitchFamily="34" charset="0"/>
                <a:cs typeface="Calibri" pitchFamily="34" charset="0"/>
              </a:rPr>
              <a:t>full-bore </a:t>
            </a:r>
            <a:r>
              <a:rPr lang="en-GB" sz="2600" dirty="0">
                <a:solidFill>
                  <a:srgbClr val="0070C0"/>
                </a:solidFill>
                <a:latin typeface="Calibri" pitchFamily="34" charset="0"/>
                <a:cs typeface="Calibri" pitchFamily="34" charset="0"/>
              </a:rPr>
              <a:t>with </a:t>
            </a:r>
            <a:r>
              <a:rPr lang="en-GB" sz="2600" b="1" dirty="0" smtClean="0">
                <a:solidFill>
                  <a:srgbClr val="0070C0"/>
                </a:solidFill>
                <a:latin typeface="Calibri" pitchFamily="34" charset="0"/>
                <a:cs typeface="Calibri" pitchFamily="34" charset="0"/>
              </a:rPr>
              <a:t>self-scouring </a:t>
            </a:r>
            <a:r>
              <a:rPr lang="en-GB" sz="2600" b="1" dirty="0">
                <a:solidFill>
                  <a:srgbClr val="0070C0"/>
                </a:solidFill>
                <a:latin typeface="Calibri" pitchFamily="34" charset="0"/>
                <a:cs typeface="Calibri" pitchFamily="34" charset="0"/>
              </a:rPr>
              <a:t>properties</a:t>
            </a:r>
            <a:r>
              <a:rPr lang="en-GB" sz="2600" dirty="0">
                <a:solidFill>
                  <a:srgbClr val="0070C0"/>
                </a:solidFill>
                <a:latin typeface="Calibri" pitchFamily="34" charset="0"/>
                <a:cs typeface="Calibri" pitchFamily="34" charset="0"/>
              </a:rPr>
              <a:t>.</a:t>
            </a:r>
          </a:p>
          <a:p>
            <a:pPr marL="361950" indent="-361950"/>
            <a:endParaRPr lang="en-GB" sz="2600" dirty="0">
              <a:solidFill>
                <a:srgbClr val="0070C0"/>
              </a:solidFill>
              <a:latin typeface="Calibri" pitchFamily="34" charset="0"/>
              <a:cs typeface="Calibri" pitchFamily="34" charset="0"/>
            </a:endParaRPr>
          </a:p>
          <a:p>
            <a:pPr marL="361950" indent="-361950"/>
            <a:r>
              <a:rPr lang="en-GB" sz="2600" dirty="0" smtClean="0">
                <a:solidFill>
                  <a:srgbClr val="0070C0"/>
                </a:solidFill>
                <a:latin typeface="Calibri" pitchFamily="34" charset="0"/>
                <a:cs typeface="Calibri" pitchFamily="34" charset="0"/>
              </a:rPr>
              <a:t>4. </a:t>
            </a:r>
            <a:r>
              <a:rPr lang="en-GB" sz="2600" dirty="0">
                <a:solidFill>
                  <a:srgbClr val="0070C0"/>
                </a:solidFill>
                <a:latin typeface="Calibri" pitchFamily="34" charset="0"/>
                <a:cs typeface="Calibri" pitchFamily="34" charset="0"/>
              </a:rPr>
              <a:t>A significant </a:t>
            </a:r>
            <a:r>
              <a:rPr lang="en-GB" sz="2600" b="1" dirty="0">
                <a:solidFill>
                  <a:srgbClr val="0070C0"/>
                </a:solidFill>
                <a:latin typeface="Calibri" pitchFamily="34" charset="0"/>
                <a:cs typeface="Calibri" pitchFamily="34" charset="0"/>
              </a:rPr>
              <a:t>Reduction in Below Grade Drainage </a:t>
            </a:r>
            <a:r>
              <a:rPr lang="en-GB" sz="2600" dirty="0">
                <a:solidFill>
                  <a:srgbClr val="0070C0"/>
                </a:solidFill>
                <a:latin typeface="Calibri" pitchFamily="34" charset="0"/>
                <a:cs typeface="Calibri" pitchFamily="34" charset="0"/>
              </a:rPr>
              <a:t/>
            </a:r>
            <a:br>
              <a:rPr lang="en-GB" sz="2600" dirty="0">
                <a:solidFill>
                  <a:srgbClr val="0070C0"/>
                </a:solidFill>
                <a:latin typeface="Calibri" pitchFamily="34" charset="0"/>
                <a:cs typeface="Calibri" pitchFamily="34" charset="0"/>
              </a:rPr>
            </a:br>
            <a:r>
              <a:rPr lang="en-GB" sz="2600" dirty="0">
                <a:solidFill>
                  <a:srgbClr val="0070C0"/>
                </a:solidFill>
                <a:latin typeface="Calibri" pitchFamily="34" charset="0"/>
                <a:cs typeface="Calibri" pitchFamily="34" charset="0"/>
              </a:rPr>
              <a:t>(common range is from 20% to 60%). </a:t>
            </a:r>
          </a:p>
          <a:p>
            <a:pPr marL="361950" indent="-361950"/>
            <a:endParaRPr lang="en-GB" sz="2600" dirty="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4132">
                                            <p:txEl>
                                              <p:pRg st="2" end="2"/>
                                            </p:txEl>
                                          </p:spTgt>
                                        </p:tgtEl>
                                        <p:attrNameLst>
                                          <p:attrName>style.visibility</p:attrName>
                                        </p:attrNameLst>
                                      </p:cBhvr>
                                      <p:to>
                                        <p:strVal val="visible"/>
                                      </p:to>
                                    </p:set>
                                    <p:animEffect transition="in" filter="barn(outVertical)">
                                      <p:cBhvr>
                                        <p:cTn id="7" dur="1000"/>
                                        <p:tgtEl>
                                          <p:spTgt spid="30413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04132">
                                            <p:txEl>
                                              <p:pRg st="4" end="4"/>
                                            </p:txEl>
                                          </p:spTgt>
                                        </p:tgtEl>
                                        <p:attrNameLst>
                                          <p:attrName>style.visibility</p:attrName>
                                        </p:attrNameLst>
                                      </p:cBhvr>
                                      <p:to>
                                        <p:strVal val="visible"/>
                                      </p:to>
                                    </p:set>
                                    <p:animEffect transition="in" filter="barn(outVertical)">
                                      <p:cBhvr>
                                        <p:cTn id="12" dur="1000"/>
                                        <p:tgtEl>
                                          <p:spTgt spid="30413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304132">
                                            <p:txEl>
                                              <p:pRg st="6" end="6"/>
                                            </p:txEl>
                                          </p:spTgt>
                                        </p:tgtEl>
                                        <p:attrNameLst>
                                          <p:attrName>style.visibility</p:attrName>
                                        </p:attrNameLst>
                                      </p:cBhvr>
                                      <p:to>
                                        <p:strVal val="visible"/>
                                      </p:to>
                                    </p:set>
                                    <p:animEffect transition="in" filter="barn(outVertical)">
                                      <p:cBhvr>
                                        <p:cTn id="17" dur="1000"/>
                                        <p:tgtEl>
                                          <p:spTgt spid="30413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304132">
                                            <p:txEl>
                                              <p:pRg st="8" end="8"/>
                                            </p:txEl>
                                          </p:spTgt>
                                        </p:tgtEl>
                                        <p:attrNameLst>
                                          <p:attrName>style.visibility</p:attrName>
                                        </p:attrNameLst>
                                      </p:cBhvr>
                                      <p:to>
                                        <p:strVal val="visible"/>
                                      </p:to>
                                    </p:set>
                                    <p:animEffect transition="in" filter="barn(outVertical)">
                                      <p:cBhvr>
                                        <p:cTn id="22" dur="1000"/>
                                        <p:tgtEl>
                                          <p:spTgt spid="30413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99392"/>
            <a:ext cx="8229600" cy="720080"/>
          </a:xfrm>
        </p:spPr>
        <p:txBody>
          <a:bodyPr>
            <a:normAutofit fontScale="90000"/>
          </a:bodyPr>
          <a:lstStyle/>
          <a:p>
            <a:r>
              <a:rPr lang="en-GB" sz="4000" dirty="0" smtClean="0">
                <a:latin typeface="Calibri" pitchFamily="34" charset="0"/>
                <a:cs typeface="Calibri" pitchFamily="34" charset="0"/>
                <a:hlinkClick r:id="rId2"/>
              </a:rPr>
              <a:t>www.hydromax.com</a:t>
            </a:r>
            <a:r>
              <a:rPr lang="en-GB" dirty="0" smtClean="0"/>
              <a:t> </a:t>
            </a:r>
            <a:endParaRPr lang="en-GB" dirty="0"/>
          </a:p>
        </p:txBody>
      </p:sp>
      <p:pic>
        <p:nvPicPr>
          <p:cNvPr id="3041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66" t="8712" r="23136" b="4309"/>
          <a:stretch/>
        </p:blipFill>
        <p:spPr bwMode="auto">
          <a:xfrm>
            <a:off x="1229800" y="554373"/>
            <a:ext cx="6264696" cy="5522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MIFAB-Hydromax 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1148312638"/>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71437" y="535432"/>
            <a:ext cx="9324975" cy="442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tabLst>
                <a:tab pos="173038" algn="l"/>
              </a:tabLst>
            </a:pPr>
            <a:endParaRPr lang="en-GB" sz="1600">
              <a:solidFill>
                <a:prstClr val="black"/>
              </a:solidFill>
              <a:latin typeface="Verdana" pitchFamily="34" charset="0"/>
            </a:endParaRPr>
          </a:p>
        </p:txBody>
      </p:sp>
      <p:sp>
        <p:nvSpPr>
          <p:cNvPr id="154627" name="Rectangle 3"/>
          <p:cNvSpPr>
            <a:spLocks noChangeArrowheads="1"/>
          </p:cNvSpPr>
          <p:nvPr/>
        </p:nvSpPr>
        <p:spPr bwMode="auto">
          <a:xfrm>
            <a:off x="323850" y="12446"/>
            <a:ext cx="8229600" cy="50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n-GB" sz="2800" b="1" dirty="0" smtClean="0">
                <a:solidFill>
                  <a:srgbClr val="297FD5"/>
                </a:solidFill>
                <a:latin typeface="Verdana" pitchFamily="34" charset="0"/>
              </a:rPr>
              <a:t>File </a:t>
            </a:r>
            <a:r>
              <a:rPr lang="en-GB" sz="2800" b="1" dirty="0">
                <a:solidFill>
                  <a:srgbClr val="297FD5"/>
                </a:solidFill>
                <a:latin typeface="Verdana" pitchFamily="34" charset="0"/>
              </a:rPr>
              <a:t>Structure</a:t>
            </a:r>
          </a:p>
        </p:txBody>
      </p:sp>
      <p:sp>
        <p:nvSpPr>
          <p:cNvPr id="585732" name="Text Box 4"/>
          <p:cNvSpPr txBox="1">
            <a:spLocks noChangeArrowheads="1"/>
          </p:cNvSpPr>
          <p:nvPr/>
        </p:nvSpPr>
        <p:spPr bwMode="auto">
          <a:xfrm>
            <a:off x="250825" y="1040257"/>
            <a:ext cx="31686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000" b="1">
                <a:solidFill>
                  <a:srgbClr val="297FD5"/>
                </a:solidFill>
                <a:latin typeface="Verdana" pitchFamily="34" charset="0"/>
              </a:rPr>
              <a:t>Proto Design Firms – have Read/Write Permissions</a:t>
            </a:r>
            <a:endParaRPr lang="en-US" sz="2000" b="1">
              <a:solidFill>
                <a:srgbClr val="297FD5"/>
              </a:solidFill>
              <a:latin typeface="Verdana" pitchFamily="34" charset="0"/>
            </a:endParaRPr>
          </a:p>
        </p:txBody>
      </p:sp>
      <p:sp>
        <p:nvSpPr>
          <p:cNvPr id="585733" name="Text Box 5"/>
          <p:cNvSpPr txBox="1">
            <a:spLocks noChangeArrowheads="1"/>
          </p:cNvSpPr>
          <p:nvPr/>
        </p:nvSpPr>
        <p:spPr bwMode="auto">
          <a:xfrm>
            <a:off x="6407150" y="4208907"/>
            <a:ext cx="280828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000">
                <a:solidFill>
                  <a:prstClr val="black"/>
                </a:solidFill>
                <a:latin typeface="Verdana" pitchFamily="34" charset="0"/>
              </a:rPr>
              <a:t>Site Adapt Firms – have Read Only Permissions</a:t>
            </a:r>
            <a:endParaRPr lang="en-US" sz="2000">
              <a:solidFill>
                <a:prstClr val="black"/>
              </a:solidFill>
              <a:latin typeface="Verdana" pitchFamily="34" charset="0"/>
            </a:endParaRPr>
          </a:p>
        </p:txBody>
      </p:sp>
      <p:sp>
        <p:nvSpPr>
          <p:cNvPr id="585734" name="Text Box 6"/>
          <p:cNvSpPr txBox="1">
            <a:spLocks noChangeArrowheads="1"/>
          </p:cNvSpPr>
          <p:nvPr/>
        </p:nvSpPr>
        <p:spPr bwMode="auto">
          <a:xfrm>
            <a:off x="3275012" y="4208907"/>
            <a:ext cx="280828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000">
                <a:solidFill>
                  <a:prstClr val="black"/>
                </a:solidFill>
                <a:latin typeface="Verdana" pitchFamily="34" charset="0"/>
              </a:rPr>
              <a:t>Site Adapt Firms – have Read Only Permissions</a:t>
            </a:r>
            <a:endParaRPr lang="en-US" sz="2000">
              <a:solidFill>
                <a:prstClr val="black"/>
              </a:solidFill>
              <a:latin typeface="Verdana" pitchFamily="34" charset="0"/>
            </a:endParaRPr>
          </a:p>
        </p:txBody>
      </p:sp>
      <p:sp>
        <p:nvSpPr>
          <p:cNvPr id="585735" name="Text Box 7"/>
          <p:cNvSpPr txBox="1">
            <a:spLocks noChangeArrowheads="1"/>
          </p:cNvSpPr>
          <p:nvPr/>
        </p:nvSpPr>
        <p:spPr bwMode="auto">
          <a:xfrm>
            <a:off x="250825" y="4280344"/>
            <a:ext cx="2808287"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000">
                <a:solidFill>
                  <a:prstClr val="black"/>
                </a:solidFill>
                <a:latin typeface="Verdana" pitchFamily="34" charset="0"/>
              </a:rPr>
              <a:t>Site Adapt Firms – have Read Only Permissions</a:t>
            </a:r>
            <a:endParaRPr lang="en-US" sz="2000">
              <a:solidFill>
                <a:prstClr val="black"/>
              </a:solidFill>
              <a:latin typeface="Verdana" pitchFamily="34" charset="0"/>
            </a:endParaRPr>
          </a:p>
        </p:txBody>
      </p:sp>
      <p:sp>
        <p:nvSpPr>
          <p:cNvPr id="585737" name="Text Box 9"/>
          <p:cNvSpPr txBox="1">
            <a:spLocks noChangeArrowheads="1"/>
          </p:cNvSpPr>
          <p:nvPr/>
        </p:nvSpPr>
        <p:spPr bwMode="auto">
          <a:xfrm>
            <a:off x="2555875" y="2769044"/>
            <a:ext cx="431958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200" b="1" dirty="0" smtClean="0">
                <a:solidFill>
                  <a:srgbClr val="0066FF"/>
                </a:solidFill>
                <a:latin typeface="Verdana" pitchFamily="34" charset="0"/>
              </a:rPr>
              <a:t>Prototype </a:t>
            </a:r>
            <a:r>
              <a:rPr lang="en-GB" sz="2200" b="1" dirty="0">
                <a:solidFill>
                  <a:srgbClr val="0066FF"/>
                </a:solidFill>
                <a:latin typeface="Verdana" pitchFamily="34" charset="0"/>
              </a:rPr>
              <a:t>Files</a:t>
            </a:r>
            <a:r>
              <a:rPr lang="en-GB" sz="2200" b="1" dirty="0">
                <a:solidFill>
                  <a:srgbClr val="297FD5"/>
                </a:solidFill>
                <a:latin typeface="Verdana" pitchFamily="34" charset="0"/>
              </a:rPr>
              <a:t> </a:t>
            </a:r>
            <a:endParaRPr lang="en-US" sz="2200" b="1" dirty="0">
              <a:solidFill>
                <a:srgbClr val="297FD5"/>
              </a:solidFill>
              <a:latin typeface="Verdana" pitchFamily="34" charset="0"/>
            </a:endParaRPr>
          </a:p>
        </p:txBody>
      </p:sp>
      <p:sp>
        <p:nvSpPr>
          <p:cNvPr id="585738" name="Text Box 10"/>
          <p:cNvSpPr txBox="1">
            <a:spLocks noChangeArrowheads="1"/>
          </p:cNvSpPr>
          <p:nvPr/>
        </p:nvSpPr>
        <p:spPr bwMode="auto">
          <a:xfrm>
            <a:off x="5795962" y="1111694"/>
            <a:ext cx="316865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2000" b="1">
                <a:solidFill>
                  <a:srgbClr val="297FD5"/>
                </a:solidFill>
                <a:latin typeface="Verdana" pitchFamily="34" charset="0"/>
              </a:rPr>
              <a:t>Proto Design Firms – have Read/Write Permissions</a:t>
            </a:r>
            <a:endParaRPr lang="en-US" sz="2000" b="1">
              <a:solidFill>
                <a:srgbClr val="297FD5"/>
              </a:solidFill>
              <a:latin typeface="Verdana" pitchFamily="34" charset="0"/>
            </a:endParaRPr>
          </a:p>
        </p:txBody>
      </p:sp>
      <p:sp>
        <p:nvSpPr>
          <p:cNvPr id="585740" name="Oval 12"/>
          <p:cNvSpPr>
            <a:spLocks noChangeArrowheads="1"/>
          </p:cNvSpPr>
          <p:nvPr/>
        </p:nvSpPr>
        <p:spPr bwMode="auto">
          <a:xfrm>
            <a:off x="5580062" y="751332"/>
            <a:ext cx="3276600" cy="1728787"/>
          </a:xfrm>
          <a:prstGeom prst="ellipse">
            <a:avLst/>
          </a:prstGeom>
          <a:solidFill>
            <a:srgbClr val="99CCFF">
              <a:alpha val="34901"/>
            </a:srgbClr>
          </a:solidFill>
          <a:ln w="44450" algn="ctr">
            <a:solidFill>
              <a:srgbClr val="0000FF"/>
            </a:solidFill>
            <a:round/>
            <a:headEnd/>
            <a:tailEnd/>
          </a:ln>
        </p:spPr>
        <p:txBody>
          <a:bodyPr wrap="none" anchor="ctr"/>
          <a:lstStyle/>
          <a:p>
            <a:endParaRPr lang="en-GB">
              <a:solidFill>
                <a:prstClr val="black"/>
              </a:solidFill>
            </a:endParaRPr>
          </a:p>
        </p:txBody>
      </p:sp>
      <p:sp>
        <p:nvSpPr>
          <p:cNvPr id="585741" name="Oval 13"/>
          <p:cNvSpPr>
            <a:spLocks noChangeArrowheads="1"/>
          </p:cNvSpPr>
          <p:nvPr/>
        </p:nvSpPr>
        <p:spPr bwMode="auto">
          <a:xfrm>
            <a:off x="71437" y="751332"/>
            <a:ext cx="3276600" cy="1728787"/>
          </a:xfrm>
          <a:prstGeom prst="ellipse">
            <a:avLst/>
          </a:prstGeom>
          <a:solidFill>
            <a:srgbClr val="99CCFF">
              <a:alpha val="34901"/>
            </a:srgbClr>
          </a:solidFill>
          <a:ln w="44450" algn="ctr">
            <a:solidFill>
              <a:srgbClr val="0000FF"/>
            </a:solidFill>
            <a:round/>
            <a:headEnd/>
            <a:tailEnd/>
          </a:ln>
        </p:spPr>
        <p:txBody>
          <a:bodyPr wrap="none" anchor="ctr"/>
          <a:lstStyle/>
          <a:p>
            <a:endParaRPr lang="en-GB">
              <a:solidFill>
                <a:prstClr val="black"/>
              </a:solidFill>
            </a:endParaRPr>
          </a:p>
        </p:txBody>
      </p:sp>
      <p:sp>
        <p:nvSpPr>
          <p:cNvPr id="585742" name="Oval 14"/>
          <p:cNvSpPr>
            <a:spLocks noChangeArrowheads="1"/>
          </p:cNvSpPr>
          <p:nvPr/>
        </p:nvSpPr>
        <p:spPr bwMode="auto">
          <a:xfrm>
            <a:off x="71437" y="3964432"/>
            <a:ext cx="2771775" cy="1728787"/>
          </a:xfrm>
          <a:prstGeom prst="ellipse">
            <a:avLst/>
          </a:prstGeom>
          <a:solidFill>
            <a:srgbClr val="66FFCC">
              <a:alpha val="34510"/>
            </a:srgbClr>
          </a:solidFill>
          <a:ln w="44450" algn="ctr">
            <a:solidFill>
              <a:srgbClr val="00FF00"/>
            </a:solidFill>
            <a:round/>
            <a:headEnd/>
            <a:tailEnd/>
          </a:ln>
        </p:spPr>
        <p:txBody>
          <a:bodyPr wrap="none" anchor="ctr"/>
          <a:lstStyle/>
          <a:p>
            <a:endParaRPr lang="en-GB">
              <a:solidFill>
                <a:prstClr val="black"/>
              </a:solidFill>
            </a:endParaRPr>
          </a:p>
        </p:txBody>
      </p:sp>
      <p:sp>
        <p:nvSpPr>
          <p:cNvPr id="585743" name="Oval 15"/>
          <p:cNvSpPr>
            <a:spLocks noChangeArrowheads="1"/>
          </p:cNvSpPr>
          <p:nvPr/>
        </p:nvSpPr>
        <p:spPr bwMode="auto">
          <a:xfrm>
            <a:off x="3059112" y="3964432"/>
            <a:ext cx="2771775" cy="1728787"/>
          </a:xfrm>
          <a:prstGeom prst="ellipse">
            <a:avLst/>
          </a:prstGeom>
          <a:solidFill>
            <a:srgbClr val="66FFCC">
              <a:alpha val="34510"/>
            </a:srgbClr>
          </a:solidFill>
          <a:ln w="44450" algn="ctr">
            <a:solidFill>
              <a:srgbClr val="00FF00"/>
            </a:solidFill>
            <a:round/>
            <a:headEnd/>
            <a:tailEnd/>
          </a:ln>
        </p:spPr>
        <p:txBody>
          <a:bodyPr wrap="none" anchor="ctr"/>
          <a:lstStyle/>
          <a:p>
            <a:endParaRPr lang="en-GB">
              <a:solidFill>
                <a:prstClr val="black"/>
              </a:solidFill>
            </a:endParaRPr>
          </a:p>
        </p:txBody>
      </p:sp>
      <p:sp>
        <p:nvSpPr>
          <p:cNvPr id="585744" name="Oval 16"/>
          <p:cNvSpPr>
            <a:spLocks noChangeArrowheads="1"/>
          </p:cNvSpPr>
          <p:nvPr/>
        </p:nvSpPr>
        <p:spPr bwMode="auto">
          <a:xfrm>
            <a:off x="6156325" y="3964432"/>
            <a:ext cx="2771775" cy="1728787"/>
          </a:xfrm>
          <a:prstGeom prst="ellipse">
            <a:avLst/>
          </a:prstGeom>
          <a:solidFill>
            <a:srgbClr val="66FFCC">
              <a:alpha val="34510"/>
            </a:srgbClr>
          </a:solidFill>
          <a:ln w="44450" algn="ctr">
            <a:solidFill>
              <a:srgbClr val="00FF00"/>
            </a:solidFill>
            <a:round/>
            <a:headEnd/>
            <a:tailEnd/>
          </a:ln>
        </p:spPr>
        <p:txBody>
          <a:bodyPr wrap="none" anchor="ctr"/>
          <a:lstStyle/>
          <a:p>
            <a:endParaRPr lang="en-GB">
              <a:solidFill>
                <a:prstClr val="black"/>
              </a:solidFill>
            </a:endParaRPr>
          </a:p>
        </p:txBody>
      </p:sp>
      <p:sp>
        <p:nvSpPr>
          <p:cNvPr id="585745" name="Line 17"/>
          <p:cNvSpPr>
            <a:spLocks noChangeShapeType="1"/>
          </p:cNvSpPr>
          <p:nvPr/>
        </p:nvSpPr>
        <p:spPr bwMode="auto">
          <a:xfrm flipH="1">
            <a:off x="1835150" y="3488182"/>
            <a:ext cx="1152525" cy="720725"/>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585746" name="Line 18"/>
          <p:cNvSpPr>
            <a:spLocks noChangeShapeType="1"/>
          </p:cNvSpPr>
          <p:nvPr/>
        </p:nvSpPr>
        <p:spPr bwMode="auto">
          <a:xfrm flipH="1">
            <a:off x="4427537" y="3559619"/>
            <a:ext cx="71438" cy="576263"/>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585747" name="Line 19"/>
          <p:cNvSpPr>
            <a:spLocks noChangeShapeType="1"/>
          </p:cNvSpPr>
          <p:nvPr/>
        </p:nvSpPr>
        <p:spPr bwMode="auto">
          <a:xfrm>
            <a:off x="6083300" y="3416744"/>
            <a:ext cx="865187" cy="792163"/>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585748" name="Line 20"/>
          <p:cNvSpPr>
            <a:spLocks noChangeShapeType="1"/>
          </p:cNvSpPr>
          <p:nvPr/>
        </p:nvSpPr>
        <p:spPr bwMode="auto">
          <a:xfrm>
            <a:off x="3348037" y="1543494"/>
            <a:ext cx="863600" cy="865188"/>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sp>
        <p:nvSpPr>
          <p:cNvPr id="585749" name="Line 21"/>
          <p:cNvSpPr>
            <a:spLocks noChangeShapeType="1"/>
          </p:cNvSpPr>
          <p:nvPr/>
        </p:nvSpPr>
        <p:spPr bwMode="auto">
          <a:xfrm flipH="1">
            <a:off x="4714875" y="1616519"/>
            <a:ext cx="792162" cy="792163"/>
          </a:xfrm>
          <a:prstGeom prst="line">
            <a:avLst/>
          </a:prstGeom>
          <a:noFill/>
          <a:ln w="57150">
            <a:solidFill>
              <a:schemeClr val="accent2"/>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GB">
              <a:solidFill>
                <a:prstClr val="black"/>
              </a:solidFill>
            </a:endParaRPr>
          </a:p>
        </p:txBody>
      </p:sp>
      <p:pic>
        <p:nvPicPr>
          <p:cNvPr id="2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3" name="Picture 22" descr="MIFAB-Hydromax 8.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1452171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85741"/>
                                        </p:tgtEl>
                                        <p:attrNameLst>
                                          <p:attrName>style.visibility</p:attrName>
                                        </p:attrNameLst>
                                      </p:cBhvr>
                                      <p:to>
                                        <p:strVal val="visible"/>
                                      </p:to>
                                    </p:set>
                                    <p:animEffect transition="in" filter="circle(out)">
                                      <p:cBhvr>
                                        <p:cTn id="7" dur="1000"/>
                                        <p:tgtEl>
                                          <p:spTgt spid="585741"/>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585740"/>
                                        </p:tgtEl>
                                        <p:attrNameLst>
                                          <p:attrName>style.visibility</p:attrName>
                                        </p:attrNameLst>
                                      </p:cBhvr>
                                      <p:to>
                                        <p:strVal val="visible"/>
                                      </p:to>
                                    </p:set>
                                    <p:animEffect transition="in" filter="circle(out)">
                                      <p:cBhvr>
                                        <p:cTn id="10" dur="1000"/>
                                        <p:tgtEl>
                                          <p:spTgt spid="58574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857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57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57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57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574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85734"/>
                                        </p:tgtEl>
                                        <p:attrNameLst>
                                          <p:attrName>style.visibility</p:attrName>
                                        </p:attrNameLst>
                                      </p:cBhvr>
                                      <p:to>
                                        <p:strVal val="visible"/>
                                      </p:to>
                                    </p:set>
                                    <p:animEffect transition="in" filter="dissolve">
                                      <p:cBhvr>
                                        <p:cTn id="27" dur="1000"/>
                                        <p:tgtEl>
                                          <p:spTgt spid="585734"/>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585743"/>
                                        </p:tgtEl>
                                        <p:attrNameLst>
                                          <p:attrName>style.visibility</p:attrName>
                                        </p:attrNameLst>
                                      </p:cBhvr>
                                      <p:to>
                                        <p:strVal val="visible"/>
                                      </p:to>
                                    </p:set>
                                    <p:animEffect transition="in" filter="dissolve">
                                      <p:cBhvr>
                                        <p:cTn id="30" dur="1000"/>
                                        <p:tgtEl>
                                          <p:spTgt spid="58574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585746"/>
                                        </p:tgtEl>
                                        <p:attrNameLst>
                                          <p:attrName>style.visibility</p:attrName>
                                        </p:attrNameLst>
                                      </p:cBhvr>
                                      <p:to>
                                        <p:strVal val="visible"/>
                                      </p:to>
                                    </p:set>
                                    <p:animEffect transition="in" filter="dissolve">
                                      <p:cBhvr>
                                        <p:cTn id="33" dur="1000"/>
                                        <p:tgtEl>
                                          <p:spTgt spid="58574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585747"/>
                                        </p:tgtEl>
                                        <p:attrNameLst>
                                          <p:attrName>style.visibility</p:attrName>
                                        </p:attrNameLst>
                                      </p:cBhvr>
                                      <p:to>
                                        <p:strVal val="visible"/>
                                      </p:to>
                                    </p:set>
                                    <p:animEffect transition="in" filter="dissolve">
                                      <p:cBhvr>
                                        <p:cTn id="36" dur="1000"/>
                                        <p:tgtEl>
                                          <p:spTgt spid="585747"/>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585733"/>
                                        </p:tgtEl>
                                        <p:attrNameLst>
                                          <p:attrName>style.visibility</p:attrName>
                                        </p:attrNameLst>
                                      </p:cBhvr>
                                      <p:to>
                                        <p:strVal val="visible"/>
                                      </p:to>
                                    </p:set>
                                    <p:animEffect transition="in" filter="dissolve">
                                      <p:cBhvr>
                                        <p:cTn id="39" dur="1000"/>
                                        <p:tgtEl>
                                          <p:spTgt spid="58573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85744"/>
                                        </p:tgtEl>
                                        <p:attrNameLst>
                                          <p:attrName>style.visibility</p:attrName>
                                        </p:attrNameLst>
                                      </p:cBhvr>
                                      <p:to>
                                        <p:strVal val="visible"/>
                                      </p:to>
                                    </p:set>
                                    <p:animEffect transition="in" filter="dissolve">
                                      <p:cBhvr>
                                        <p:cTn id="42" dur="1000"/>
                                        <p:tgtEl>
                                          <p:spTgt spid="58574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85735"/>
                                        </p:tgtEl>
                                        <p:attrNameLst>
                                          <p:attrName>style.visibility</p:attrName>
                                        </p:attrNameLst>
                                      </p:cBhvr>
                                      <p:to>
                                        <p:strVal val="visible"/>
                                      </p:to>
                                    </p:set>
                                    <p:animEffect transition="in" filter="dissolve">
                                      <p:cBhvr>
                                        <p:cTn id="45" dur="1000"/>
                                        <p:tgtEl>
                                          <p:spTgt spid="585735"/>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85742"/>
                                        </p:tgtEl>
                                        <p:attrNameLst>
                                          <p:attrName>style.visibility</p:attrName>
                                        </p:attrNameLst>
                                      </p:cBhvr>
                                      <p:to>
                                        <p:strVal val="visible"/>
                                      </p:to>
                                    </p:set>
                                    <p:animEffect transition="in" filter="dissolve">
                                      <p:cBhvr>
                                        <p:cTn id="48" dur="1000"/>
                                        <p:tgtEl>
                                          <p:spTgt spid="585742"/>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585745"/>
                                        </p:tgtEl>
                                        <p:attrNameLst>
                                          <p:attrName>style.visibility</p:attrName>
                                        </p:attrNameLst>
                                      </p:cBhvr>
                                      <p:to>
                                        <p:strVal val="visible"/>
                                      </p:to>
                                    </p:set>
                                    <p:animEffect transition="in" filter="dissolve">
                                      <p:cBhvr>
                                        <p:cTn id="51" dur="1000"/>
                                        <p:tgtEl>
                                          <p:spTgt spid="585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2" grpId="0"/>
      <p:bldP spid="585733" grpId="0"/>
      <p:bldP spid="585734" grpId="0"/>
      <p:bldP spid="585735" grpId="0"/>
      <p:bldP spid="585737" grpId="0"/>
      <p:bldP spid="585738" grpId="0"/>
      <p:bldP spid="585740" grpId="0" animBg="1"/>
      <p:bldP spid="585741" grpId="0" animBg="1"/>
      <p:bldP spid="585742" grpId="0" animBg="1"/>
      <p:bldP spid="585743" grpId="0" animBg="1"/>
      <p:bldP spid="585744" grpId="0" animBg="1"/>
      <p:bldP spid="585745" grpId="0" animBg="1"/>
      <p:bldP spid="585746" grpId="0" animBg="1"/>
      <p:bldP spid="585747" grpId="0" animBg="1"/>
      <p:bldP spid="585748" grpId="0" animBg="1"/>
      <p:bldP spid="58574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5" descr="new dawn cropped and compress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640"/>
            <a:ext cx="9144000" cy="544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9111" name="Text Box 7"/>
          <p:cNvSpPr txBox="1">
            <a:spLocks noChangeArrowheads="1"/>
          </p:cNvSpPr>
          <p:nvPr/>
        </p:nvSpPr>
        <p:spPr bwMode="auto">
          <a:xfrm>
            <a:off x="971550" y="1628775"/>
            <a:ext cx="7416800" cy="146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GothicI" pitchFamily="2" charset="0"/>
              </a:defRPr>
            </a:lvl1pPr>
            <a:lvl2pPr marL="742950" indent="-285750" eaLnBrk="0" hangingPunct="0">
              <a:defRPr>
                <a:solidFill>
                  <a:schemeClr val="tx1"/>
                </a:solidFill>
                <a:latin typeface="GothicI" pitchFamily="2" charset="0"/>
              </a:defRPr>
            </a:lvl2pPr>
            <a:lvl3pPr marL="1143000" indent="-228600" eaLnBrk="0" hangingPunct="0">
              <a:defRPr>
                <a:solidFill>
                  <a:schemeClr val="tx1"/>
                </a:solidFill>
                <a:latin typeface="GothicI" pitchFamily="2" charset="0"/>
              </a:defRPr>
            </a:lvl3pPr>
            <a:lvl4pPr marL="1600200" indent="-228600" eaLnBrk="0" hangingPunct="0">
              <a:defRPr>
                <a:solidFill>
                  <a:schemeClr val="tx1"/>
                </a:solidFill>
                <a:latin typeface="GothicI" pitchFamily="2" charset="0"/>
              </a:defRPr>
            </a:lvl4pPr>
            <a:lvl5pPr marL="2057400" indent="-228600" eaLnBrk="0" hangingPunct="0">
              <a:defRPr>
                <a:solidFill>
                  <a:schemeClr val="tx1"/>
                </a:solidFill>
                <a:latin typeface="GothicI" pitchFamily="2" charset="0"/>
              </a:defRPr>
            </a:lvl5pPr>
            <a:lvl6pPr marL="2514600" indent="-228600" eaLnBrk="0" fontAlgn="base" hangingPunct="0">
              <a:spcBef>
                <a:spcPct val="0"/>
              </a:spcBef>
              <a:spcAft>
                <a:spcPct val="0"/>
              </a:spcAft>
              <a:defRPr>
                <a:solidFill>
                  <a:schemeClr val="tx1"/>
                </a:solidFill>
                <a:latin typeface="GothicI" pitchFamily="2" charset="0"/>
              </a:defRPr>
            </a:lvl6pPr>
            <a:lvl7pPr marL="2971800" indent="-228600" eaLnBrk="0" fontAlgn="base" hangingPunct="0">
              <a:spcBef>
                <a:spcPct val="0"/>
              </a:spcBef>
              <a:spcAft>
                <a:spcPct val="0"/>
              </a:spcAft>
              <a:defRPr>
                <a:solidFill>
                  <a:schemeClr val="tx1"/>
                </a:solidFill>
                <a:latin typeface="GothicI" pitchFamily="2" charset="0"/>
              </a:defRPr>
            </a:lvl7pPr>
            <a:lvl8pPr marL="3429000" indent="-228600" eaLnBrk="0" fontAlgn="base" hangingPunct="0">
              <a:spcBef>
                <a:spcPct val="0"/>
              </a:spcBef>
              <a:spcAft>
                <a:spcPct val="0"/>
              </a:spcAft>
              <a:defRPr>
                <a:solidFill>
                  <a:schemeClr val="tx1"/>
                </a:solidFill>
                <a:latin typeface="GothicI" pitchFamily="2" charset="0"/>
              </a:defRPr>
            </a:lvl8pPr>
            <a:lvl9pPr marL="3886200" indent="-228600" eaLnBrk="0" fontAlgn="base" hangingPunct="0">
              <a:spcBef>
                <a:spcPct val="0"/>
              </a:spcBef>
              <a:spcAft>
                <a:spcPct val="0"/>
              </a:spcAft>
              <a:defRPr>
                <a:solidFill>
                  <a:schemeClr val="tx1"/>
                </a:solidFill>
                <a:latin typeface="GothicI" pitchFamily="2" charset="0"/>
              </a:defRPr>
            </a:lvl9pPr>
          </a:lstStyle>
          <a:p>
            <a:pPr eaLnBrk="1" hangingPunct="1">
              <a:spcBef>
                <a:spcPct val="50000"/>
              </a:spcBef>
            </a:pPr>
            <a:r>
              <a:rPr lang="en-GB" sz="3600" b="1">
                <a:solidFill>
                  <a:srgbClr val="297FD5"/>
                </a:solidFill>
                <a:latin typeface="Verdana" pitchFamily="34" charset="0"/>
              </a:rPr>
              <a:t>The World is Awakening to</a:t>
            </a:r>
          </a:p>
          <a:p>
            <a:pPr eaLnBrk="1" hangingPunct="1">
              <a:spcBef>
                <a:spcPct val="50000"/>
              </a:spcBef>
            </a:pPr>
            <a:r>
              <a:rPr lang="en-GB" sz="3600" b="1">
                <a:solidFill>
                  <a:srgbClr val="297FD5"/>
                </a:solidFill>
                <a:latin typeface="Verdana" pitchFamily="34" charset="0"/>
              </a:rPr>
              <a:t> a New Dawn in Drainage</a:t>
            </a:r>
            <a:endParaRPr lang="en-US" sz="3600" b="1">
              <a:solidFill>
                <a:srgbClr val="297FD5"/>
              </a:solidFill>
              <a:latin typeface="Verdana" pitchFamily="34" charset="0"/>
            </a:endParaRPr>
          </a:p>
        </p:txBody>
      </p:sp>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MIFAB-Hydromax 8.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37138136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9111"/>
                                        </p:tgtEl>
                                        <p:attrNameLst>
                                          <p:attrName>style.visibility</p:attrName>
                                        </p:attrNameLst>
                                      </p:cBhvr>
                                      <p:to>
                                        <p:strVal val="visible"/>
                                      </p:to>
                                    </p:set>
                                    <p:anim calcmode="lin" valueType="num">
                                      <p:cBhvr additive="base">
                                        <p:cTn id="7" dur="2000" fill="hold"/>
                                        <p:tgtEl>
                                          <p:spTgt spid="559111"/>
                                        </p:tgtEl>
                                        <p:attrNameLst>
                                          <p:attrName>ppt_x</p:attrName>
                                        </p:attrNameLst>
                                      </p:cBhvr>
                                      <p:tavLst>
                                        <p:tav tm="0">
                                          <p:val>
                                            <p:strVal val="#ppt_x"/>
                                          </p:val>
                                        </p:tav>
                                        <p:tav tm="100000">
                                          <p:val>
                                            <p:strVal val="#ppt_x"/>
                                          </p:val>
                                        </p:tav>
                                      </p:tavLst>
                                    </p:anim>
                                    <p:anim calcmode="lin" valueType="num">
                                      <p:cBhvr additive="base">
                                        <p:cTn id="8" dur="2000" fill="hold"/>
                                        <p:tgtEl>
                                          <p:spTgt spid="559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11"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188913" y="1882775"/>
            <a:ext cx="8610600" cy="1470025"/>
          </a:xfrm>
        </p:spPr>
        <p:txBody>
          <a:bodyPr>
            <a:normAutofit/>
          </a:bodyPr>
          <a:lstStyle/>
          <a:p>
            <a:pPr eaLnBrk="1" hangingPunct="1"/>
            <a:r>
              <a:rPr lang="en-GB" sz="4000" i="1" dirty="0" smtClean="0">
                <a:solidFill>
                  <a:srgbClr val="FE0404"/>
                </a:solidFill>
              </a:rPr>
              <a:t>Mifab</a:t>
            </a:r>
            <a:r>
              <a:rPr lang="en-GB" sz="4000" dirty="0" smtClean="0">
                <a:solidFill>
                  <a:srgbClr val="FE0404"/>
                </a:solidFill>
              </a:rPr>
              <a:t>-</a:t>
            </a:r>
            <a:r>
              <a:rPr lang="en-GB" sz="4000" dirty="0" smtClean="0">
                <a:solidFill>
                  <a:schemeClr val="accent2"/>
                </a:solidFill>
              </a:rPr>
              <a:t>HydroMax</a:t>
            </a:r>
            <a:r>
              <a:rPr lang="en-GB" sz="4000" baseline="30000" dirty="0" smtClean="0">
                <a:solidFill>
                  <a:schemeClr val="accent2"/>
                </a:solidFill>
              </a:rPr>
              <a:t>®</a:t>
            </a:r>
            <a:r>
              <a:rPr lang="en-GB" sz="4000" dirty="0" smtClean="0">
                <a:solidFill>
                  <a:schemeClr val="accent2"/>
                </a:solidFill>
              </a:rPr>
              <a:t> </a:t>
            </a:r>
            <a:br>
              <a:rPr lang="en-GB" sz="4000" dirty="0" smtClean="0">
                <a:solidFill>
                  <a:schemeClr val="accent2"/>
                </a:solidFill>
              </a:rPr>
            </a:br>
            <a:r>
              <a:rPr lang="en-GB" sz="4000" dirty="0" smtClean="0">
                <a:solidFill>
                  <a:schemeClr val="accent2"/>
                </a:solidFill>
              </a:rPr>
              <a:t>Siphonic Drainage Presentation</a:t>
            </a:r>
          </a:p>
        </p:txBody>
      </p:sp>
      <p:sp>
        <p:nvSpPr>
          <p:cNvPr id="156675" name="Rectangle 3"/>
          <p:cNvSpPr>
            <a:spLocks noGrp="1" noChangeArrowheads="1"/>
          </p:cNvSpPr>
          <p:nvPr>
            <p:ph type="subTitle" idx="1"/>
          </p:nvPr>
        </p:nvSpPr>
        <p:spPr>
          <a:xfrm>
            <a:off x="643184" y="5013176"/>
            <a:ext cx="7632700" cy="836613"/>
          </a:xfrm>
        </p:spPr>
        <p:txBody>
          <a:bodyPr/>
          <a:lstStyle/>
          <a:p>
            <a:pPr eaLnBrk="1" hangingPunct="1">
              <a:lnSpc>
                <a:spcPct val="90000"/>
              </a:lnSpc>
            </a:pPr>
            <a:r>
              <a:rPr lang="en-GB" sz="2800" dirty="0" smtClean="0"/>
              <a:t>Written by</a:t>
            </a:r>
          </a:p>
          <a:p>
            <a:pPr eaLnBrk="1" hangingPunct="1">
              <a:lnSpc>
                <a:spcPct val="90000"/>
              </a:lnSpc>
            </a:pPr>
            <a:r>
              <a:rPr lang="en-GB" sz="2000" dirty="0" smtClean="0"/>
              <a:t>Bill Ross and Dr Malcolm Wearing</a:t>
            </a:r>
            <a:r>
              <a:rPr lang="en-GB" sz="1800" b="1" dirty="0" smtClean="0"/>
              <a:t> </a:t>
            </a:r>
            <a:r>
              <a:rPr lang="en-GB" sz="1600" dirty="0" smtClean="0"/>
              <a:t>BEng PhD CEng MICE MCIWEM</a:t>
            </a: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5" descr="MIFAB-Hydromax 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4018032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ctrTitle"/>
          </p:nvPr>
        </p:nvSpPr>
        <p:spPr>
          <a:xfrm>
            <a:off x="0" y="-111571"/>
            <a:ext cx="9144000" cy="1152525"/>
          </a:xfrm>
        </p:spPr>
        <p:txBody>
          <a:bodyPr/>
          <a:lstStyle/>
          <a:p>
            <a:r>
              <a:rPr lang="en-GB" sz="4000" b="1" dirty="0" smtClean="0">
                <a:solidFill>
                  <a:srgbClr val="0070C0"/>
                </a:solidFill>
                <a:latin typeface="Calibri" pitchFamily="34" charset="0"/>
                <a:cs typeface="Calibri" pitchFamily="34" charset="0"/>
              </a:rPr>
              <a:t>Mifab HydroMax™ </a:t>
            </a:r>
            <a:r>
              <a:rPr lang="en-GB" sz="4000" b="1" dirty="0">
                <a:solidFill>
                  <a:srgbClr val="0070C0"/>
                </a:solidFill>
                <a:latin typeface="Calibri" pitchFamily="34" charset="0"/>
                <a:cs typeface="Calibri" pitchFamily="34" charset="0"/>
              </a:rPr>
              <a:t>Siphonic Drainage</a:t>
            </a:r>
          </a:p>
        </p:txBody>
      </p:sp>
      <p:pic>
        <p:nvPicPr>
          <p:cNvPr id="5" name="Picture 9" descr="rainwater"/>
          <p:cNvPicPr>
            <a:picLocks noChangeAspect="1" noChangeArrowheads="1"/>
          </p:cNvPicPr>
          <p:nvPr/>
        </p:nvPicPr>
        <p:blipFill>
          <a:blip r:embed="rId2" cstate="screen"/>
          <a:srcRect/>
          <a:stretch>
            <a:fillRect/>
          </a:stretch>
        </p:blipFill>
        <p:spPr bwMode="auto">
          <a:xfrm>
            <a:off x="-8384" y="764704"/>
            <a:ext cx="9144000" cy="4464050"/>
          </a:xfrm>
          <a:prstGeom prst="rect">
            <a:avLst/>
          </a:prstGeom>
          <a:noFill/>
          <a:ln w="9525">
            <a:noFill/>
            <a:miter lim="800000"/>
            <a:headEnd/>
            <a:tailEnd/>
          </a:ln>
        </p:spPr>
      </p:pic>
      <p:sp>
        <p:nvSpPr>
          <p:cNvPr id="6" name="Rectangle 2"/>
          <p:cNvSpPr txBox="1">
            <a:spLocks noChangeArrowheads="1"/>
          </p:cNvSpPr>
          <p:nvPr/>
        </p:nvSpPr>
        <p:spPr bwMode="auto">
          <a:xfrm>
            <a:off x="0" y="4221088"/>
            <a:ext cx="9144000" cy="11525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defRPr/>
            </a:pPr>
            <a:r>
              <a:rPr lang="en-GB" sz="4000" b="1" dirty="0" smtClean="0">
                <a:solidFill>
                  <a:srgbClr val="FFFFFF"/>
                </a:solidFill>
                <a:latin typeface="Calibri" pitchFamily="34" charset="0"/>
                <a:ea typeface="+mj-ea"/>
                <a:cs typeface="Calibri" pitchFamily="34" charset="0"/>
              </a:rPr>
              <a:t>Leaders in Siphonic Drainage</a:t>
            </a:r>
            <a:endParaRPr lang="en-GB" sz="4000" b="1" dirty="0">
              <a:solidFill>
                <a:srgbClr val="FFFFFF"/>
              </a:solidFill>
              <a:latin typeface="Calibri" pitchFamily="34" charset="0"/>
              <a:ea typeface="+mj-ea"/>
              <a:cs typeface="Calibri" pitchFamily="34" charset="0"/>
            </a:endParaRPr>
          </a:p>
        </p:txBody>
      </p:sp>
      <p:sp>
        <p:nvSpPr>
          <p:cNvPr id="10" name="Rectangle 3"/>
          <p:cNvSpPr txBox="1">
            <a:spLocks noChangeArrowheads="1"/>
          </p:cNvSpPr>
          <p:nvPr/>
        </p:nvSpPr>
        <p:spPr bwMode="auto">
          <a:xfrm>
            <a:off x="395536" y="5478338"/>
            <a:ext cx="8496944" cy="4320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algn="ctr">
              <a:spcBef>
                <a:spcPct val="20000"/>
              </a:spcBef>
              <a:defRPr/>
            </a:pPr>
            <a:r>
              <a:rPr lang="en-GB" sz="2700" kern="0" dirty="0" smtClean="0">
                <a:solidFill>
                  <a:srgbClr val="0070C0"/>
                </a:solidFill>
                <a:latin typeface="Calibri" pitchFamily="34" charset="0"/>
                <a:cs typeface="Calibri" pitchFamily="34" charset="0"/>
                <a:hlinkClick r:id="rId3"/>
              </a:rPr>
              <a:t>www.hydromax.com</a:t>
            </a:r>
            <a:r>
              <a:rPr lang="en-GB" sz="2700" kern="0" dirty="0" smtClean="0">
                <a:solidFill>
                  <a:srgbClr val="0070C0"/>
                </a:solidFill>
                <a:latin typeface="Calibri" pitchFamily="34" charset="0"/>
                <a:cs typeface="Calibri" pitchFamily="34" charset="0"/>
              </a:rPr>
              <a:t>                      </a:t>
            </a:r>
            <a:r>
              <a:rPr lang="en-GB" sz="2700" kern="0" dirty="0" smtClean="0">
                <a:solidFill>
                  <a:srgbClr val="0070C0"/>
                </a:solidFill>
                <a:latin typeface="Calibri" pitchFamily="34" charset="0"/>
                <a:cs typeface="Calibri" pitchFamily="34" charset="0"/>
                <a:hlinkClick r:id="rId4"/>
              </a:rPr>
              <a:t>www.Mifab.com</a:t>
            </a:r>
            <a:r>
              <a:rPr lang="en-GB" sz="2700" kern="0" dirty="0" smtClean="0">
                <a:solidFill>
                  <a:srgbClr val="0070C0"/>
                </a:solidFill>
                <a:latin typeface="Calibri" pitchFamily="34" charset="0"/>
                <a:cs typeface="Calibri" pitchFamily="34" charset="0"/>
              </a:rPr>
              <a:t>  </a:t>
            </a: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7" descr="MIFAB-Hydromax 8.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6132211"/>
            <a:ext cx="2483768" cy="671140"/>
          </a:xfrm>
          <a:prstGeom prst="rect">
            <a:avLst/>
          </a:prstGeom>
        </p:spPr>
      </p:pic>
    </p:spTree>
    <p:extLst>
      <p:ext uri="{BB962C8B-B14F-4D97-AF65-F5344CB8AC3E}">
        <p14:creationId xmlns:p14="http://schemas.microsoft.com/office/powerpoint/2010/main" val="774718863"/>
      </p:ext>
    </p:extLst>
  </p:cSld>
  <p:clrMapOvr>
    <a:masterClrMapping/>
  </p:clrMapOvr>
  <mc:AlternateContent xmlns:mc="http://schemas.openxmlformats.org/markup-compatibility/2006" xmlns:p14="http://schemas.microsoft.com/office/powerpoint/2010/main">
    <mc:Choice Requires="p14">
      <p:transition p14:dur="100" advClick="0" advTm="8000"/>
    </mc:Choice>
    <mc:Fallback xmlns="">
      <p:transition advClick="0"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1295400"/>
            <a:ext cx="184150" cy="366713"/>
          </a:xfrm>
          <a:prstGeom prst="rect">
            <a:avLst/>
          </a:prstGeom>
          <a:noFill/>
          <a:ln w="9525">
            <a:noFill/>
            <a:miter lim="800000"/>
            <a:headEnd/>
            <a:tailEnd/>
          </a:ln>
        </p:spPr>
        <p:txBody>
          <a:bodyPr wrap="none" anchor="ctr">
            <a:spAutoFit/>
          </a:bodyPr>
          <a:lstStyle/>
          <a:p>
            <a:endParaRPr lang="en-GB"/>
          </a:p>
        </p:txBody>
      </p:sp>
      <p:sp>
        <p:nvSpPr>
          <p:cNvPr id="82946"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a:p>
          <a:p>
            <a:pPr eaLnBrk="0" hangingPunct="0"/>
            <a:r>
              <a:rPr lang="en-US" sz="1200"/>
              <a:t> </a:t>
            </a:r>
            <a:endParaRPr lang="en-US"/>
          </a:p>
        </p:txBody>
      </p:sp>
      <p:sp>
        <p:nvSpPr>
          <p:cNvPr id="305156" name="Text Box 4"/>
          <p:cNvSpPr txBox="1">
            <a:spLocks noChangeArrowheads="1"/>
          </p:cNvSpPr>
          <p:nvPr/>
        </p:nvSpPr>
        <p:spPr bwMode="auto">
          <a:xfrm>
            <a:off x="149874" y="1306145"/>
            <a:ext cx="8893175" cy="3970318"/>
          </a:xfrm>
          <a:prstGeom prst="rect">
            <a:avLst/>
          </a:prstGeom>
          <a:noFill/>
          <a:ln w="9525">
            <a:noFill/>
            <a:miter lim="800000"/>
            <a:headEnd/>
            <a:tailEnd/>
          </a:ln>
        </p:spPr>
        <p:txBody>
          <a:bodyPr>
            <a:spAutoFit/>
          </a:bodyPr>
          <a:lstStyle/>
          <a:p>
            <a:pPr marL="342900" indent="-342900"/>
            <a:r>
              <a:rPr lang="en-GB" sz="2800" dirty="0">
                <a:solidFill>
                  <a:srgbClr val="0070C0"/>
                </a:solidFill>
                <a:latin typeface="Calibri" pitchFamily="34" charset="0"/>
                <a:cs typeface="Calibri" pitchFamily="34" charset="0"/>
              </a:rPr>
              <a:t>5. </a:t>
            </a:r>
            <a:r>
              <a:rPr lang="en-GB" sz="2800" dirty="0" smtClean="0">
                <a:solidFill>
                  <a:srgbClr val="0070C0"/>
                </a:solidFill>
                <a:latin typeface="Calibri" pitchFamily="34" charset="0"/>
                <a:cs typeface="Calibri" pitchFamily="34" charset="0"/>
              </a:rPr>
              <a:t>Rainwater </a:t>
            </a:r>
            <a:r>
              <a:rPr lang="en-GB" sz="2800" dirty="0">
                <a:solidFill>
                  <a:srgbClr val="0070C0"/>
                </a:solidFill>
                <a:latin typeface="Calibri" pitchFamily="34" charset="0"/>
                <a:cs typeface="Calibri" pitchFamily="34" charset="0"/>
              </a:rPr>
              <a:t>down pipes </a:t>
            </a:r>
            <a:r>
              <a:rPr lang="en-GB" sz="2800" b="1" dirty="0">
                <a:solidFill>
                  <a:srgbClr val="0070C0"/>
                </a:solidFill>
                <a:latin typeface="Calibri" pitchFamily="34" charset="0"/>
                <a:cs typeface="Calibri" pitchFamily="34" charset="0"/>
              </a:rPr>
              <a:t>routed to the Engineer’s Preferred Locations</a:t>
            </a:r>
            <a:r>
              <a:rPr lang="en-GB" sz="2800" dirty="0">
                <a:solidFill>
                  <a:srgbClr val="0070C0"/>
                </a:solidFill>
                <a:latin typeface="Calibri" pitchFamily="34" charset="0"/>
                <a:cs typeface="Calibri" pitchFamily="34" charset="0"/>
              </a:rPr>
              <a:t> - This frees up valuable building space. </a:t>
            </a:r>
            <a:endParaRPr lang="en-GB" sz="2800" dirty="0" smtClean="0">
              <a:solidFill>
                <a:srgbClr val="0070C0"/>
              </a:solidFill>
              <a:latin typeface="Calibri" pitchFamily="34" charset="0"/>
              <a:cs typeface="Calibri" pitchFamily="34" charset="0"/>
            </a:endParaRPr>
          </a:p>
          <a:p>
            <a:pPr marL="342900" indent="-342900"/>
            <a:endParaRPr lang="en-GB" sz="2800" dirty="0" smtClean="0">
              <a:solidFill>
                <a:srgbClr val="0070C0"/>
              </a:solidFill>
              <a:latin typeface="Calibri" pitchFamily="34" charset="0"/>
              <a:cs typeface="Calibri" pitchFamily="34" charset="0"/>
            </a:endParaRPr>
          </a:p>
          <a:p>
            <a:pPr marL="342900" indent="-342900"/>
            <a:r>
              <a:rPr lang="en-GB" sz="2800" dirty="0" smtClean="0">
                <a:solidFill>
                  <a:srgbClr val="0070C0"/>
                </a:solidFill>
                <a:latin typeface="Calibri" pitchFamily="34" charset="0"/>
                <a:cs typeface="Calibri" pitchFamily="34" charset="0"/>
              </a:rPr>
              <a:t>6. Routing </a:t>
            </a:r>
            <a:r>
              <a:rPr lang="en-GB" sz="2800" dirty="0">
                <a:solidFill>
                  <a:srgbClr val="0070C0"/>
                </a:solidFill>
                <a:latin typeface="Calibri" pitchFamily="34" charset="0"/>
                <a:cs typeface="Calibri" pitchFamily="34" charset="0"/>
              </a:rPr>
              <a:t>of rainwater down pipes to the perimeter of buildings </a:t>
            </a:r>
            <a:r>
              <a:rPr lang="en-GB" sz="2800" b="1" dirty="0">
                <a:solidFill>
                  <a:srgbClr val="0070C0"/>
                </a:solidFill>
                <a:latin typeface="Calibri" pitchFamily="34" charset="0"/>
                <a:cs typeface="Calibri" pitchFamily="34" charset="0"/>
              </a:rPr>
              <a:t>Eliminates Below Grade Drainage Under the Building Floor</a:t>
            </a:r>
            <a:r>
              <a:rPr lang="en-GB" sz="2800" dirty="0" smtClean="0">
                <a:solidFill>
                  <a:srgbClr val="0070C0"/>
                </a:solidFill>
                <a:latin typeface="Calibri" pitchFamily="34" charset="0"/>
                <a:cs typeface="Calibri" pitchFamily="34" charset="0"/>
              </a:rPr>
              <a:t>.</a:t>
            </a:r>
          </a:p>
          <a:p>
            <a:pPr marL="342900" indent="-342900"/>
            <a:endParaRPr lang="en-GB" sz="2800" dirty="0">
              <a:solidFill>
                <a:srgbClr val="0070C0"/>
              </a:solidFill>
              <a:latin typeface="Calibri" pitchFamily="34" charset="0"/>
              <a:cs typeface="Calibri" pitchFamily="34" charset="0"/>
            </a:endParaRPr>
          </a:p>
          <a:p>
            <a:pPr marL="342900" indent="-342900"/>
            <a:r>
              <a:rPr lang="en-GB" sz="2800" dirty="0" smtClean="0">
                <a:solidFill>
                  <a:srgbClr val="0070C0"/>
                </a:solidFill>
                <a:latin typeface="Calibri" pitchFamily="34" charset="0"/>
                <a:cs typeface="Calibri" pitchFamily="34" charset="0"/>
              </a:rPr>
              <a:t>7. </a:t>
            </a:r>
            <a:r>
              <a:rPr lang="en-GB" sz="2800" b="1" dirty="0">
                <a:solidFill>
                  <a:srgbClr val="0070C0"/>
                </a:solidFill>
                <a:latin typeface="Calibri" pitchFamily="34" charset="0"/>
                <a:cs typeface="Calibri" pitchFamily="34" charset="0"/>
              </a:rPr>
              <a:t>Easy co-ordination </a:t>
            </a:r>
            <a:r>
              <a:rPr lang="en-GB" sz="2800" dirty="0">
                <a:solidFill>
                  <a:srgbClr val="0070C0"/>
                </a:solidFill>
                <a:latin typeface="Calibri" pitchFamily="34" charset="0"/>
                <a:cs typeface="Calibri" pitchFamily="34" charset="0"/>
              </a:rPr>
              <a:t>of services due to pipe work running </a:t>
            </a:r>
            <a:r>
              <a:rPr lang="en-GB" sz="2800" dirty="0" smtClean="0">
                <a:solidFill>
                  <a:srgbClr val="0070C0"/>
                </a:solidFill>
                <a:latin typeface="Calibri" pitchFamily="34" charset="0"/>
                <a:cs typeface="Calibri" pitchFamily="34" charset="0"/>
              </a:rPr>
              <a:t>flat.</a:t>
            </a:r>
            <a:endParaRPr lang="en-GB" sz="2800" dirty="0">
              <a:solidFill>
                <a:srgbClr val="0070C0"/>
              </a:solidFill>
              <a:latin typeface="Calibri" pitchFamily="34" charset="0"/>
              <a:cs typeface="Calibri" pitchFamily="34" charset="0"/>
            </a:endParaRPr>
          </a:p>
        </p:txBody>
      </p:sp>
      <p:sp>
        <p:nvSpPr>
          <p:cNvPr id="2" name="Rectangle 1"/>
          <p:cNvSpPr/>
          <p:nvPr/>
        </p:nvSpPr>
        <p:spPr>
          <a:xfrm>
            <a:off x="1547664" y="188640"/>
            <a:ext cx="5976664" cy="523220"/>
          </a:xfrm>
          <a:prstGeom prst="rect">
            <a:avLst/>
          </a:prstGeom>
        </p:spPr>
        <p:txBody>
          <a:bodyPr wrap="square">
            <a:spAutoFit/>
          </a:bodyPr>
          <a:lstStyle/>
          <a:p>
            <a:pPr marL="342900" indent="-342900" algn="ctr"/>
            <a:r>
              <a:rPr lang="en-GB" sz="2800" b="1" dirty="0">
                <a:solidFill>
                  <a:srgbClr val="0070C0"/>
                </a:solidFill>
                <a:latin typeface="Calibri" pitchFamily="34" charset="0"/>
                <a:cs typeface="Calibri" pitchFamily="34" charset="0"/>
              </a:rPr>
              <a:t>Top 10 Technical </a:t>
            </a:r>
            <a:r>
              <a:rPr lang="en-GB" sz="2800" b="1" dirty="0" smtClean="0">
                <a:solidFill>
                  <a:srgbClr val="0070C0"/>
                </a:solidFill>
                <a:latin typeface="Calibri" pitchFamily="34" charset="0"/>
                <a:cs typeface="Calibri" pitchFamily="34" charset="0"/>
              </a:rPr>
              <a:t>Benefits (continued) </a:t>
            </a:r>
            <a:endParaRPr lang="en-GB" sz="2800" b="1" dirty="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5156">
                                            <p:txEl>
                                              <p:pRg st="0" end="0"/>
                                            </p:txEl>
                                          </p:spTgt>
                                        </p:tgtEl>
                                        <p:attrNameLst>
                                          <p:attrName>style.visibility</p:attrName>
                                        </p:attrNameLst>
                                      </p:cBhvr>
                                      <p:to>
                                        <p:strVal val="visible"/>
                                      </p:to>
                                    </p:set>
                                    <p:anim calcmode="lin" valueType="num">
                                      <p:cBhvr>
                                        <p:cTn id="7" dur="1000" fill="hold"/>
                                        <p:tgtEl>
                                          <p:spTgt spid="30515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0515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0515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051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05156">
                                            <p:txEl>
                                              <p:pRg st="2" end="2"/>
                                            </p:txEl>
                                          </p:spTgt>
                                        </p:tgtEl>
                                        <p:attrNameLst>
                                          <p:attrName>style.visibility</p:attrName>
                                        </p:attrNameLst>
                                      </p:cBhvr>
                                      <p:to>
                                        <p:strVal val="visible"/>
                                      </p:to>
                                    </p:set>
                                    <p:anim calcmode="lin" valueType="num">
                                      <p:cBhvr>
                                        <p:cTn id="15" dur="1000" fill="hold"/>
                                        <p:tgtEl>
                                          <p:spTgt spid="30515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0515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0515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0515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05156">
                                            <p:txEl>
                                              <p:pRg st="4" end="4"/>
                                            </p:txEl>
                                          </p:spTgt>
                                        </p:tgtEl>
                                        <p:attrNameLst>
                                          <p:attrName>style.visibility</p:attrName>
                                        </p:attrNameLst>
                                      </p:cBhvr>
                                      <p:to>
                                        <p:strVal val="visible"/>
                                      </p:to>
                                    </p:set>
                                    <p:anim calcmode="lin" valueType="num">
                                      <p:cBhvr>
                                        <p:cTn id="23" dur="1000" fill="hold"/>
                                        <p:tgtEl>
                                          <p:spTgt spid="305156">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05156">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05156">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051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ChangeArrowheads="1"/>
          </p:cNvSpPr>
          <p:nvPr/>
        </p:nvSpPr>
        <p:spPr bwMode="auto">
          <a:xfrm>
            <a:off x="0" y="1295400"/>
            <a:ext cx="184150" cy="366713"/>
          </a:xfrm>
          <a:prstGeom prst="rect">
            <a:avLst/>
          </a:prstGeom>
          <a:noFill/>
          <a:ln w="9525">
            <a:noFill/>
            <a:miter lim="800000"/>
            <a:headEnd/>
            <a:tailEnd/>
          </a:ln>
        </p:spPr>
        <p:txBody>
          <a:bodyPr wrap="none" anchor="ctr">
            <a:spAutoFit/>
          </a:bodyPr>
          <a:lstStyle/>
          <a:p>
            <a:endParaRPr lang="en-GB"/>
          </a:p>
        </p:txBody>
      </p:sp>
      <p:sp>
        <p:nvSpPr>
          <p:cNvPr id="82946" name="Rectangle 3"/>
          <p:cNvSpPr>
            <a:spLocks noChangeArrowheads="1"/>
          </p:cNvSpPr>
          <p:nvPr/>
        </p:nvSpPr>
        <p:spPr bwMode="auto">
          <a:xfrm>
            <a:off x="0" y="1477963"/>
            <a:ext cx="227013" cy="457200"/>
          </a:xfrm>
          <a:prstGeom prst="rect">
            <a:avLst/>
          </a:prstGeom>
          <a:noFill/>
          <a:ln w="9525">
            <a:noFill/>
            <a:miter lim="800000"/>
            <a:headEnd/>
            <a:tailEnd/>
          </a:ln>
        </p:spPr>
        <p:txBody>
          <a:bodyPr wrap="none" anchor="ctr">
            <a:spAutoFit/>
          </a:bodyPr>
          <a:lstStyle/>
          <a:p>
            <a:endParaRPr lang="en-US" sz="1200"/>
          </a:p>
          <a:p>
            <a:pPr eaLnBrk="0" hangingPunct="0"/>
            <a:r>
              <a:rPr lang="en-US" sz="1200"/>
              <a:t> </a:t>
            </a:r>
            <a:endParaRPr lang="en-US"/>
          </a:p>
        </p:txBody>
      </p:sp>
      <p:sp>
        <p:nvSpPr>
          <p:cNvPr id="305156" name="Text Box 4"/>
          <p:cNvSpPr txBox="1">
            <a:spLocks noChangeArrowheads="1"/>
          </p:cNvSpPr>
          <p:nvPr/>
        </p:nvSpPr>
        <p:spPr bwMode="auto">
          <a:xfrm>
            <a:off x="184150" y="1412776"/>
            <a:ext cx="8893175" cy="2677656"/>
          </a:xfrm>
          <a:prstGeom prst="rect">
            <a:avLst/>
          </a:prstGeom>
          <a:noFill/>
          <a:ln w="9525">
            <a:noFill/>
            <a:miter lim="800000"/>
            <a:headEnd/>
            <a:tailEnd/>
          </a:ln>
        </p:spPr>
        <p:txBody>
          <a:bodyPr>
            <a:spAutoFit/>
          </a:bodyPr>
          <a:lstStyle/>
          <a:p>
            <a:pPr marL="342900" indent="-342900"/>
            <a:r>
              <a:rPr lang="en-GB" sz="2800" dirty="0" smtClean="0">
                <a:solidFill>
                  <a:srgbClr val="0070C0"/>
                </a:solidFill>
                <a:latin typeface="Calibri" pitchFamily="34" charset="0"/>
                <a:cs typeface="Calibri" pitchFamily="34" charset="0"/>
              </a:rPr>
              <a:t>8. </a:t>
            </a:r>
            <a:r>
              <a:rPr lang="en-GB" sz="2800" dirty="0">
                <a:solidFill>
                  <a:srgbClr val="0070C0"/>
                </a:solidFill>
                <a:latin typeface="Calibri" pitchFamily="34" charset="0"/>
                <a:cs typeface="Calibri" pitchFamily="34" charset="0"/>
              </a:rPr>
              <a:t>Fewer pipes = </a:t>
            </a:r>
            <a:r>
              <a:rPr lang="en-GB" sz="2800" b="1" dirty="0">
                <a:solidFill>
                  <a:srgbClr val="0070C0"/>
                </a:solidFill>
                <a:latin typeface="Calibri" pitchFamily="34" charset="0"/>
                <a:cs typeface="Calibri" pitchFamily="34" charset="0"/>
              </a:rPr>
              <a:t>Reduced construction time and cost</a:t>
            </a:r>
            <a:r>
              <a:rPr lang="en-GB" sz="2800" dirty="0" smtClean="0">
                <a:solidFill>
                  <a:srgbClr val="0070C0"/>
                </a:solidFill>
                <a:latin typeface="Calibri" pitchFamily="34" charset="0"/>
                <a:cs typeface="Calibri" pitchFamily="34" charset="0"/>
              </a:rPr>
              <a:t>.</a:t>
            </a:r>
          </a:p>
          <a:p>
            <a:pPr marL="342900" indent="-342900"/>
            <a:endParaRPr lang="en-GB" sz="2800" dirty="0">
              <a:solidFill>
                <a:srgbClr val="0070C0"/>
              </a:solidFill>
              <a:latin typeface="Calibri" pitchFamily="34" charset="0"/>
              <a:cs typeface="Calibri" pitchFamily="34" charset="0"/>
            </a:endParaRPr>
          </a:p>
          <a:p>
            <a:pPr marL="342900" indent="-342900"/>
            <a:r>
              <a:rPr lang="en-GB" sz="2800" dirty="0" smtClean="0">
                <a:solidFill>
                  <a:srgbClr val="0070C0"/>
                </a:solidFill>
                <a:latin typeface="Calibri" pitchFamily="34" charset="0"/>
                <a:cs typeface="Calibri" pitchFamily="34" charset="0"/>
              </a:rPr>
              <a:t>9. </a:t>
            </a:r>
            <a:r>
              <a:rPr lang="en-GB" sz="2800" dirty="0">
                <a:solidFill>
                  <a:srgbClr val="0070C0"/>
                </a:solidFill>
                <a:latin typeface="Calibri" pitchFamily="34" charset="0"/>
                <a:cs typeface="Calibri" pitchFamily="34" charset="0"/>
              </a:rPr>
              <a:t>Ability to route rainwater pipes </a:t>
            </a:r>
            <a:r>
              <a:rPr lang="en-GB" sz="2800" dirty="0" smtClean="0">
                <a:solidFill>
                  <a:srgbClr val="0070C0"/>
                </a:solidFill>
                <a:latin typeface="Calibri" pitchFamily="34" charset="0"/>
                <a:cs typeface="Calibri" pitchFamily="34" charset="0"/>
              </a:rPr>
              <a:t>to pond retention or </a:t>
            </a:r>
            <a:r>
              <a:rPr lang="en-GB" sz="2800" b="1" dirty="0" smtClean="0">
                <a:solidFill>
                  <a:srgbClr val="0070C0"/>
                </a:solidFill>
                <a:latin typeface="Calibri" pitchFamily="34" charset="0"/>
                <a:cs typeface="Calibri" pitchFamily="34" charset="0"/>
              </a:rPr>
              <a:t>Rainwater Harvesting</a:t>
            </a:r>
            <a:r>
              <a:rPr lang="en-GB" sz="2800" dirty="0" smtClean="0">
                <a:solidFill>
                  <a:srgbClr val="0070C0"/>
                </a:solidFill>
                <a:latin typeface="Calibri" pitchFamily="34" charset="0"/>
                <a:cs typeface="Calibri" pitchFamily="34" charset="0"/>
              </a:rPr>
              <a:t>.</a:t>
            </a:r>
          </a:p>
          <a:p>
            <a:pPr marL="342900" indent="-342900"/>
            <a:endParaRPr lang="en-GB" sz="2800" dirty="0">
              <a:solidFill>
                <a:srgbClr val="0070C0"/>
              </a:solidFill>
              <a:latin typeface="Calibri" pitchFamily="34" charset="0"/>
              <a:cs typeface="Calibri" pitchFamily="34" charset="0"/>
            </a:endParaRPr>
          </a:p>
          <a:p>
            <a:pPr marL="342900" indent="-342900"/>
            <a:r>
              <a:rPr lang="en-GB" sz="2800" dirty="0" smtClean="0">
                <a:solidFill>
                  <a:srgbClr val="0070C0"/>
                </a:solidFill>
                <a:latin typeface="Calibri" pitchFamily="34" charset="0"/>
                <a:cs typeface="Calibri" pitchFamily="34" charset="0"/>
              </a:rPr>
              <a:t>10. Less Ponding on the roof due to efficient water flow</a:t>
            </a:r>
            <a:r>
              <a:rPr lang="en-GB" sz="2200" b="1" dirty="0">
                <a:solidFill>
                  <a:schemeClr val="accent2"/>
                </a:solidFill>
                <a:latin typeface="Verdana" pitchFamily="34" charset="0"/>
              </a:rPr>
              <a:t>	</a:t>
            </a:r>
            <a:endParaRPr lang="en-US" sz="2200" b="1" dirty="0">
              <a:solidFill>
                <a:schemeClr val="accent2"/>
              </a:solidFill>
              <a:latin typeface="Verdana" pitchFamily="34" charset="0"/>
            </a:endParaRPr>
          </a:p>
        </p:txBody>
      </p:sp>
      <p:sp>
        <p:nvSpPr>
          <p:cNvPr id="7" name="Rectangle 6"/>
          <p:cNvSpPr/>
          <p:nvPr/>
        </p:nvSpPr>
        <p:spPr>
          <a:xfrm>
            <a:off x="1547664" y="188640"/>
            <a:ext cx="5976664" cy="523220"/>
          </a:xfrm>
          <a:prstGeom prst="rect">
            <a:avLst/>
          </a:prstGeom>
        </p:spPr>
        <p:txBody>
          <a:bodyPr wrap="square">
            <a:spAutoFit/>
          </a:bodyPr>
          <a:lstStyle/>
          <a:p>
            <a:pPr marL="342900" indent="-342900" algn="ctr"/>
            <a:r>
              <a:rPr lang="en-GB" sz="2800" b="1" dirty="0">
                <a:solidFill>
                  <a:srgbClr val="0070C0"/>
                </a:solidFill>
                <a:latin typeface="Calibri" pitchFamily="34" charset="0"/>
                <a:cs typeface="Calibri" pitchFamily="34" charset="0"/>
              </a:rPr>
              <a:t>Top 10 Technical </a:t>
            </a:r>
            <a:r>
              <a:rPr lang="en-GB" sz="2800" b="1" dirty="0" smtClean="0">
                <a:solidFill>
                  <a:srgbClr val="0070C0"/>
                </a:solidFill>
                <a:latin typeface="Calibri" pitchFamily="34" charset="0"/>
                <a:cs typeface="Calibri" pitchFamily="34" charset="0"/>
              </a:rPr>
              <a:t>Benefits (continued) </a:t>
            </a:r>
            <a:endParaRPr lang="en-GB" sz="2800" b="1" dirty="0">
              <a:solidFill>
                <a:srgbClr val="0070C0"/>
              </a:solidFill>
              <a:latin typeface="Calibri" pitchFamily="34" charset="0"/>
              <a:cs typeface="Calibri" pitchFamily="34" charset="0"/>
            </a:endParaRPr>
          </a:p>
        </p:txBody>
      </p:sp>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106"/>
          <a:stretch/>
        </p:blipFill>
        <p:spPr bwMode="auto">
          <a:xfrm>
            <a:off x="1" y="6240648"/>
            <a:ext cx="3491879" cy="61735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551087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05156">
                                            <p:txEl>
                                              <p:pRg st="0" end="0"/>
                                            </p:txEl>
                                          </p:spTgt>
                                        </p:tgtEl>
                                        <p:attrNameLst>
                                          <p:attrName>style.visibility</p:attrName>
                                        </p:attrNameLst>
                                      </p:cBhvr>
                                      <p:to>
                                        <p:strVal val="visible"/>
                                      </p:to>
                                    </p:set>
                                    <p:animEffect transition="in" filter="slide(fromBottom)">
                                      <p:cBhvr>
                                        <p:cTn id="7" dur="500"/>
                                        <p:tgtEl>
                                          <p:spTgt spid="305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5156">
                                            <p:txEl>
                                              <p:pRg st="2" end="2"/>
                                            </p:txEl>
                                          </p:spTgt>
                                        </p:tgtEl>
                                        <p:attrNameLst>
                                          <p:attrName>style.visibility</p:attrName>
                                        </p:attrNameLst>
                                      </p:cBhvr>
                                      <p:to>
                                        <p:strVal val="visible"/>
                                      </p:to>
                                    </p:set>
                                    <p:anim calcmode="lin" valueType="num">
                                      <p:cBhvr additive="base">
                                        <p:cTn id="12" dur="500" fill="hold"/>
                                        <p:tgtEl>
                                          <p:spTgt spid="305156">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51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05156">
                                            <p:txEl>
                                              <p:pRg st="4" end="4"/>
                                            </p:txEl>
                                          </p:spTgt>
                                        </p:tgtEl>
                                        <p:attrNameLst>
                                          <p:attrName>style.visibility</p:attrName>
                                        </p:attrNameLst>
                                      </p:cBhvr>
                                      <p:to>
                                        <p:strVal val="visible"/>
                                      </p:to>
                                    </p:set>
                                    <p:anim calcmode="lin" valueType="num">
                                      <p:cBhvr additive="base">
                                        <p:cTn id="18" dur="500" fill="hold"/>
                                        <p:tgtEl>
                                          <p:spTgt spid="305156">
                                            <p:txEl>
                                              <p:pRg st="4" end="4"/>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515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2.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2.4"/>
</p:tagLst>
</file>

<file path=ppt/tags/tag4.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Default Theme">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ydroMax Singapore Dec 2011 version 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HydroMax Singapore Dec 2011 version 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50786</TotalTime>
  <Words>4955</Words>
  <Application>Microsoft Office PowerPoint</Application>
  <PresentationFormat>On-screen Show (4:3)</PresentationFormat>
  <Paragraphs>805</Paragraphs>
  <Slides>74</Slides>
  <Notes>66</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0</vt:i4>
      </vt:variant>
      <vt:variant>
        <vt:lpstr>Slide Titles</vt:lpstr>
      </vt:variant>
      <vt:variant>
        <vt:i4>74</vt:i4>
      </vt:variant>
    </vt:vector>
  </HeadingPairs>
  <TitlesOfParts>
    <vt:vector size="84" baseType="lpstr">
      <vt:lpstr>AGaramond</vt:lpstr>
      <vt:lpstr>Arial</vt:lpstr>
      <vt:lpstr>Calibri</vt:lpstr>
      <vt:lpstr>Times New Roman</vt:lpstr>
      <vt:lpstr>Verdana</vt:lpstr>
      <vt:lpstr>Wingdings</vt:lpstr>
      <vt:lpstr>Default Theme</vt:lpstr>
      <vt:lpstr>HydroMax Singapore Dec 2011 version 01</vt:lpstr>
      <vt:lpstr>2_HydroMax Singapore Dec 2011 version 01</vt:lpstr>
      <vt:lpstr>1_Office Theme</vt:lpstr>
      <vt:lpstr>Mifab HydroMax™ Siphonic Drainage</vt:lpstr>
      <vt:lpstr>PowerPoint Presentation</vt:lpstr>
      <vt:lpstr>PowerPoint Presentation</vt:lpstr>
      <vt:lpstr>PowerPoint Presentation</vt:lpstr>
      <vt:lpstr>PowerPoint Presentation</vt:lpstr>
      <vt:lpstr>Siphonic Drainage – Brief History</vt:lpstr>
      <vt:lpstr>PowerPoint Presentation</vt:lpstr>
      <vt:lpstr>PowerPoint Presentation</vt:lpstr>
      <vt:lpstr>PowerPoint Presentation</vt:lpstr>
      <vt:lpstr>PowerPoint Presentation</vt:lpstr>
      <vt:lpstr>PowerPoint Presentation</vt:lpstr>
      <vt:lpstr>Restrictive Factors of Gravity Drainage</vt:lpstr>
      <vt:lpstr>PowerPoint Presentation</vt:lpstr>
      <vt:lpstr>PowerPoint Presentation</vt:lpstr>
      <vt:lpstr>PowerPoint Presentation</vt:lpstr>
      <vt:lpstr>PowerPoint Presentation</vt:lpstr>
      <vt:lpstr>Principles of Mifab HydroMax™  Siphonic Drainage</vt:lpstr>
      <vt:lpstr>Fully Primed Mifab HydroMax System</vt:lpstr>
      <vt:lpstr>System Comparison</vt:lpstr>
      <vt:lpstr>PowerPoint Presentation</vt:lpstr>
      <vt:lpstr>Traditional Gravity Roof Drainage System</vt:lpstr>
      <vt:lpstr>Siphonic Roof Drainage System</vt:lpstr>
      <vt:lpstr>PowerPoint Presentation</vt:lpstr>
      <vt:lpstr>PowerPoint Presentation</vt:lpstr>
      <vt:lpstr>PowerPoint Presentation</vt:lpstr>
      <vt:lpstr>PowerPoint Presentation</vt:lpstr>
      <vt:lpstr>Suitable Projects for Siphonic Drainage </vt:lpstr>
      <vt:lpstr>Suitable Projects for Siphonic Drainage </vt:lpstr>
      <vt:lpstr>Suitable Projects for Siphonic Drainage </vt:lpstr>
      <vt:lpstr>Suitable Projects for Siphonic Drainage </vt:lpstr>
      <vt:lpstr>Suitable Projects for Siphonic Drainage </vt:lpstr>
      <vt:lpstr>Suitable Projects for Siphonic Drainage </vt:lpstr>
      <vt:lpstr>Suitable Projects for Siphonic Drainage </vt:lpstr>
      <vt:lpstr>Suitable Projects for Siphonic Drainage </vt:lpstr>
      <vt:lpstr>Green Roofs</vt:lpstr>
      <vt:lpstr>Suitable Projects for Siphonic Drainage </vt:lpstr>
      <vt:lpstr>Suitable Projects for Siphonic Drainage </vt:lpstr>
      <vt:lpstr>Flagship Projects </vt:lpstr>
      <vt:lpstr>Flagship Projects </vt:lpstr>
      <vt:lpstr>Mifab HydroMax™ Siphonic System</vt:lpstr>
      <vt:lpstr>PowerPoint Presentation</vt:lpstr>
      <vt:lpstr>PowerPoint Presentation</vt:lpstr>
      <vt:lpstr>PowerPoint Presentation</vt:lpstr>
      <vt:lpstr>Understanding Savings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Siphonic Drainage Analytical Design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Advantages</vt:lpstr>
      <vt:lpstr>Key Advantages with Mifab HydroMax</vt:lpstr>
      <vt:lpstr>Information Requirements For Mifab HydroMax to Provide Concept Designs</vt:lpstr>
      <vt:lpstr>PowerPoint Presentation</vt:lpstr>
      <vt:lpstr>PowerPoint Presentation</vt:lpstr>
      <vt:lpstr>www.hydromax.com </vt:lpstr>
      <vt:lpstr>www.hydromax.com </vt:lpstr>
      <vt:lpstr>www.hydromax.com </vt:lpstr>
      <vt:lpstr>PowerPoint Presentation</vt:lpstr>
      <vt:lpstr>PowerPoint Presentation</vt:lpstr>
      <vt:lpstr>Mifab-HydroMax®  Siphonic Drainage Presentation</vt:lpstr>
      <vt:lpstr>Mifab HydroMax™ Siphonic Drainage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HydroMax™ Siphonic Drainage</dc:title>
  <dc:creator>B_Ross</dc:creator>
  <cp:lastModifiedBy>Michael Whiteside</cp:lastModifiedBy>
  <cp:revision>251</cp:revision>
  <cp:lastPrinted>2014-08-27T13:26:04Z</cp:lastPrinted>
  <dcterms:created xsi:type="dcterms:W3CDTF">2012-01-30T11:14:45Z</dcterms:created>
  <dcterms:modified xsi:type="dcterms:W3CDTF">2016-03-22T22:46:05Z</dcterms:modified>
</cp:coreProperties>
</file>